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Average"/>
      <p:regular r:id="rId33"/>
    </p:embeddedFont>
    <p:embeddedFont>
      <p:font typeface="Helvetica Neue"/>
      <p:regular r:id="rId34"/>
      <p:bold r:id="rId35"/>
      <p:italic r:id="rId36"/>
      <p:boldItalic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67E421C-2619-4F53-8868-E4295B7C081F}">
  <a:tblStyle styleId="{967E421C-2619-4F53-8868-E4295B7C081F}"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verage-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HelveticaNeue-bold.fntdata"/><Relationship Id="rId12" Type="http://schemas.openxmlformats.org/officeDocument/2006/relationships/slide" Target="slides/slide6.xml"/><Relationship Id="rId34" Type="http://schemas.openxmlformats.org/officeDocument/2006/relationships/font" Target="fonts/HelveticaNeue-regular.fntdata"/><Relationship Id="rId15" Type="http://schemas.openxmlformats.org/officeDocument/2006/relationships/slide" Target="slides/slide9.xml"/><Relationship Id="rId37" Type="http://schemas.openxmlformats.org/officeDocument/2006/relationships/font" Target="fonts/HelveticaNeue-boldItalic.fntdata"/><Relationship Id="rId14" Type="http://schemas.openxmlformats.org/officeDocument/2006/relationships/slide" Target="slides/slide8.xml"/><Relationship Id="rId36" Type="http://schemas.openxmlformats.org/officeDocument/2006/relationships/font" Target="fonts/HelveticaNeue-italic.fntdata"/><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rnsdalepowerreserve.com.au/overvi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https://hornsdalepowerreserve.com.au/overview/</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6d943827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6d943827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6d943827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6d943827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mins mean frequency ?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6d943827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6d943827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735e0f4a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735e0f4a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6d943827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6d943827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6d943827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6d943827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735e0f4a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735e0f4a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72a9c70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72a9c70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9c8bcf718_1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9c8bcf718_1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55555"/>
                </a:solidFill>
                <a:highlight>
                  <a:srgbClr val="FFFFFF"/>
                </a:highlight>
                <a:latin typeface="Helvetica Neue"/>
                <a:ea typeface="Helvetica Neue"/>
                <a:cs typeface="Helvetica Neue"/>
                <a:sym typeface="Helvetica Neue"/>
              </a:rPr>
              <a:t> The number of time steps for a single seasonal period.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9c8bcf718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9c8bcf718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6d943827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6d943827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9c8bcf718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9c8bcf718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9c8bcf718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9c8bcf718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9c8bcf718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9c8bcf718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6d943827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6d943827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9c8bcf718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9c8bcf718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735e0f4a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735e0f4a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6d943827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6d943827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6d943827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6d943827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6d943827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6d943827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9c8bcf7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9c8bcf7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735e0f4a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735e0f4a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6d943827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6d943827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6d943827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6d943827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6d943827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6d943827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hideonbushJ/IEOR_Tesla_final" TargetMode="External"/><Relationship Id="rId4" Type="http://schemas.openxmlformats.org/officeDocument/2006/relationships/hyperlink" Target="https://github.com/hideonbushJ/IEOR_Tesla_final" TargetMode="External"/><Relationship Id="rId5" Type="http://schemas.openxmlformats.org/officeDocument/2006/relationships/hyperlink" Target="https://github.com/hideonbushJ/IEOR_Tesla_final" TargetMode="External"/><Relationship Id="rId6" Type="http://schemas.openxmlformats.org/officeDocument/2006/relationships/hyperlink" Target="https://github.com/hideonbushJ/IEOR_Tesla_fin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290 Final Presentation</a:t>
            </a:r>
            <a:endParaRPr u="sng"/>
          </a:p>
          <a:p>
            <a:pPr indent="0" lvl="0" marL="0" rtl="0" algn="ctr">
              <a:spcBef>
                <a:spcPts val="0"/>
              </a:spcBef>
              <a:spcAft>
                <a:spcPts val="0"/>
              </a:spcAft>
              <a:buNone/>
            </a:pPr>
            <a:r>
              <a:rPr lang="en" sz="2400"/>
              <a:t>Energy Optimization Using Machine Learning</a:t>
            </a:r>
            <a:endParaRPr sz="24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a:latin typeface="Arial"/>
                <a:ea typeface="Arial"/>
                <a:cs typeface="Arial"/>
                <a:sym typeface="Arial"/>
              </a:rPr>
              <a:t>Eric Lo, </a:t>
            </a:r>
            <a:r>
              <a:rPr lang="en">
                <a:latin typeface="Arial"/>
                <a:ea typeface="Arial"/>
                <a:cs typeface="Arial"/>
                <a:sym typeface="Arial"/>
              </a:rPr>
              <a:t>Lihui Ji, Zihui Xu, Dan Zhao</a:t>
            </a:r>
            <a:r>
              <a:rPr lang="en">
                <a:latin typeface="Arial"/>
                <a:ea typeface="Arial"/>
                <a:cs typeface="Arial"/>
                <a:sym typeface="Arial"/>
              </a:rPr>
              <a:t>, Jingtong Zhao</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2"/>
          <p:cNvSpPr txBox="1"/>
          <p:nvPr>
            <p:ph idx="1" type="body"/>
          </p:nvPr>
        </p:nvSpPr>
        <p:spPr>
          <a:xfrm>
            <a:off x="311700" y="5361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Frequency Regulation</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Arial"/>
                <a:ea typeface="Arial"/>
                <a:cs typeface="Arial"/>
                <a:sym typeface="Arial"/>
              </a:rPr>
              <a:t>LSTM</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0"/>
              </a:spcBef>
              <a:spcAft>
                <a:spcPts val="0"/>
              </a:spcAft>
              <a:buNone/>
            </a:pPr>
            <a:r>
              <a:rPr lang="en">
                <a:solidFill>
                  <a:schemeClr val="dk1"/>
                </a:solidFill>
                <a:latin typeface="Arial"/>
                <a:ea typeface="Arial"/>
                <a:cs typeface="Arial"/>
                <a:sym typeface="Arial"/>
              </a:rPr>
              <a:t>The model can successfully captures the trend of throughput ratio despite magnitude deviation.</a:t>
            </a:r>
            <a:endParaRPr>
              <a:solidFill>
                <a:schemeClr val="dk1"/>
              </a:solidFill>
              <a:latin typeface="Arial"/>
              <a:ea typeface="Arial"/>
              <a:cs typeface="Arial"/>
              <a:sym typeface="Arial"/>
            </a:endParaRPr>
          </a:p>
          <a:p>
            <a:pPr indent="0" lvl="0" marL="0" rtl="0" algn="l">
              <a:lnSpc>
                <a:spcPct val="115000"/>
              </a:lnSpc>
              <a:spcBef>
                <a:spcPts val="1100"/>
              </a:spcBef>
              <a:spcAft>
                <a:spcPts val="0"/>
              </a:spcAft>
              <a:buNone/>
            </a:pPr>
            <a:r>
              <a:t/>
            </a:r>
            <a:endParaRPr>
              <a:solidFill>
                <a:srgbClr val="FFFFFF"/>
              </a:solidFill>
              <a:latin typeface="Oswald"/>
              <a:ea typeface="Oswald"/>
              <a:cs typeface="Oswald"/>
              <a:sym typeface="Oswald"/>
            </a:endParaRPr>
          </a:p>
          <a:p>
            <a:pPr indent="0" lvl="0" marL="0" rtl="0" algn="l">
              <a:lnSpc>
                <a:spcPct val="100000"/>
              </a:lnSpc>
              <a:spcBef>
                <a:spcPts val="110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p:txBody>
      </p:sp>
      <p:pic>
        <p:nvPicPr>
          <p:cNvPr id="140" name="Google Shape;140;p22"/>
          <p:cNvPicPr preferRelativeResize="0"/>
          <p:nvPr/>
        </p:nvPicPr>
        <p:blipFill>
          <a:blip r:embed="rId3">
            <a:alphaModFix/>
          </a:blip>
          <a:stretch>
            <a:fillRect/>
          </a:stretch>
        </p:blipFill>
        <p:spPr>
          <a:xfrm>
            <a:off x="807050" y="2571750"/>
            <a:ext cx="3530275" cy="2251850"/>
          </a:xfrm>
          <a:prstGeom prst="rect">
            <a:avLst/>
          </a:prstGeom>
          <a:noFill/>
          <a:ln>
            <a:noFill/>
          </a:ln>
        </p:spPr>
      </p:pic>
      <p:pic>
        <p:nvPicPr>
          <p:cNvPr id="141" name="Google Shape;141;p22"/>
          <p:cNvPicPr preferRelativeResize="0"/>
          <p:nvPr/>
        </p:nvPicPr>
        <p:blipFill>
          <a:blip r:embed="rId4">
            <a:alphaModFix/>
          </a:blip>
          <a:stretch>
            <a:fillRect/>
          </a:stretch>
        </p:blipFill>
        <p:spPr>
          <a:xfrm>
            <a:off x="4337325" y="2579350"/>
            <a:ext cx="3436375" cy="223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ph idx="1" type="body"/>
          </p:nvPr>
        </p:nvSpPr>
        <p:spPr>
          <a:xfrm>
            <a:off x="311700" y="369950"/>
            <a:ext cx="8520600" cy="308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Frequency Regulation</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Arial"/>
                <a:ea typeface="Arial"/>
                <a:cs typeface="Arial"/>
                <a:sym typeface="Arial"/>
              </a:rPr>
              <a:t>CART</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b="1" sz="2400">
              <a:solidFill>
                <a:schemeClr val="dk1"/>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Cost function: MSE</a:t>
            </a:r>
            <a:endParaRPr>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Select parameters: GridSearchCV       e.g. max_depth: 5</a:t>
            </a:r>
            <a:endParaRPr>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Two binary decision trees are constructed for frequency regulation lower and raise service. </a:t>
            </a:r>
            <a:endParaRPr>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The most important feature is 5-minute mean frequency for both models.</a:t>
            </a:r>
            <a:endParaRPr>
              <a:solidFill>
                <a:srgbClr val="FFFFFF"/>
              </a:solidFill>
              <a:latin typeface="Arial"/>
              <a:ea typeface="Arial"/>
              <a:cs typeface="Arial"/>
              <a:sym typeface="Arial"/>
            </a:endParaRPr>
          </a:p>
          <a:p>
            <a:pPr indent="0" lvl="0" marL="0" rtl="0" algn="l">
              <a:lnSpc>
                <a:spcPct val="100000"/>
              </a:lnSpc>
              <a:spcBef>
                <a:spcPts val="1100"/>
              </a:spcBef>
              <a:spcAft>
                <a:spcPts val="0"/>
              </a:spcAft>
              <a:buNone/>
            </a:pPr>
            <a:r>
              <a:t/>
            </a:r>
            <a:endParaRPr sz="3000">
              <a:solidFill>
                <a:schemeClr val="dk1"/>
              </a:solidFill>
              <a:latin typeface="Oswald"/>
              <a:ea typeface="Oswald"/>
              <a:cs typeface="Oswald"/>
              <a:sym typeface="Oswald"/>
            </a:endParaRPr>
          </a:p>
        </p:txBody>
      </p:sp>
      <p:pic>
        <p:nvPicPr>
          <p:cNvPr id="147" name="Google Shape;147;p23"/>
          <p:cNvPicPr preferRelativeResize="0"/>
          <p:nvPr/>
        </p:nvPicPr>
        <p:blipFill>
          <a:blip r:embed="rId3">
            <a:alphaModFix/>
          </a:blip>
          <a:stretch>
            <a:fillRect/>
          </a:stretch>
        </p:blipFill>
        <p:spPr>
          <a:xfrm>
            <a:off x="174387" y="3531150"/>
            <a:ext cx="8795227" cy="1351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idx="1" type="body"/>
          </p:nvPr>
        </p:nvSpPr>
        <p:spPr>
          <a:xfrm>
            <a:off x="311700" y="536150"/>
            <a:ext cx="4271700" cy="102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Frequency Regulation</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Arial"/>
                <a:ea typeface="Arial"/>
                <a:cs typeface="Arial"/>
                <a:sym typeface="Arial"/>
              </a:rPr>
              <a:t>CART</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2400">
              <a:solidFill>
                <a:schemeClr val="dk1"/>
              </a:solidFill>
              <a:latin typeface="Oswald"/>
              <a:ea typeface="Oswald"/>
              <a:cs typeface="Oswald"/>
              <a:sym typeface="Oswald"/>
            </a:endParaRPr>
          </a:p>
          <a:p>
            <a:pPr indent="457200" lvl="0" marL="0" rtl="0" algn="l">
              <a:spcBef>
                <a:spcPts val="0"/>
              </a:spcBef>
              <a:spcAft>
                <a:spcPts val="0"/>
              </a:spcAft>
              <a:buNone/>
            </a:pPr>
            <a:r>
              <a:t/>
            </a:r>
            <a:endParaRPr>
              <a:solidFill>
                <a:srgbClr val="FFFFFF"/>
              </a:solidFill>
              <a:latin typeface="Oswald"/>
              <a:ea typeface="Oswald"/>
              <a:cs typeface="Oswald"/>
              <a:sym typeface="Oswald"/>
            </a:endParaRPr>
          </a:p>
          <a:p>
            <a:pPr indent="0" lvl="0" marL="0" rtl="0" algn="l">
              <a:lnSpc>
                <a:spcPct val="100000"/>
              </a:lnSpc>
              <a:spcBef>
                <a:spcPts val="1100"/>
              </a:spcBef>
              <a:spcAft>
                <a:spcPts val="0"/>
              </a:spcAft>
              <a:buNone/>
            </a:pPr>
            <a:r>
              <a:t/>
            </a:r>
            <a:endParaRPr sz="3000">
              <a:solidFill>
                <a:schemeClr val="dk1"/>
              </a:solidFill>
              <a:latin typeface="Oswald"/>
              <a:ea typeface="Oswald"/>
              <a:cs typeface="Oswald"/>
              <a:sym typeface="Oswald"/>
            </a:endParaRPr>
          </a:p>
        </p:txBody>
      </p:sp>
      <p:sp>
        <p:nvSpPr>
          <p:cNvPr id="153" name="Google Shape;153;p24"/>
          <p:cNvSpPr txBox="1"/>
          <p:nvPr/>
        </p:nvSpPr>
        <p:spPr>
          <a:xfrm>
            <a:off x="2491925" y="2935350"/>
            <a:ext cx="51081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154" name="Google Shape;154;p24"/>
          <p:cNvPicPr preferRelativeResize="0"/>
          <p:nvPr/>
        </p:nvPicPr>
        <p:blipFill rotWithShape="1">
          <a:blip r:embed="rId3">
            <a:alphaModFix/>
          </a:blip>
          <a:srcRect b="3834" l="3148" r="5066" t="2189"/>
          <a:stretch/>
        </p:blipFill>
        <p:spPr>
          <a:xfrm>
            <a:off x="311700" y="1599725"/>
            <a:ext cx="4312250" cy="3075050"/>
          </a:xfrm>
          <a:prstGeom prst="rect">
            <a:avLst/>
          </a:prstGeom>
          <a:noFill/>
          <a:ln>
            <a:noFill/>
          </a:ln>
        </p:spPr>
      </p:pic>
      <p:sp>
        <p:nvSpPr>
          <p:cNvPr id="155" name="Google Shape;155;p24"/>
          <p:cNvSpPr txBox="1"/>
          <p:nvPr/>
        </p:nvSpPr>
        <p:spPr>
          <a:xfrm>
            <a:off x="6439925" y="2008800"/>
            <a:ext cx="867600" cy="595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solidFill>
                  <a:srgbClr val="FFFFFF"/>
                </a:solidFill>
              </a:rPr>
              <a:t>MSE</a:t>
            </a:r>
            <a:endParaRPr sz="1800">
              <a:solidFill>
                <a:srgbClr val="FFFFFF"/>
              </a:solidFill>
            </a:endParaRPr>
          </a:p>
          <a:p>
            <a:pPr indent="0" lvl="0" marL="0" rtl="0" algn="l">
              <a:spcBef>
                <a:spcPts val="0"/>
              </a:spcBef>
              <a:spcAft>
                <a:spcPts val="0"/>
              </a:spcAft>
              <a:buNone/>
            </a:pPr>
            <a:r>
              <a:t/>
            </a:r>
            <a:endParaRPr sz="1800">
              <a:solidFill>
                <a:srgbClr val="FFFFFF"/>
              </a:solidFill>
            </a:endParaRPr>
          </a:p>
        </p:txBody>
      </p:sp>
      <p:graphicFrame>
        <p:nvGraphicFramePr>
          <p:cNvPr id="156" name="Google Shape;156;p24"/>
          <p:cNvGraphicFramePr/>
          <p:nvPr/>
        </p:nvGraphicFramePr>
        <p:xfrm>
          <a:off x="4737850" y="2604600"/>
          <a:ext cx="3000000" cy="3000000"/>
        </p:xfrm>
        <a:graphic>
          <a:graphicData uri="http://schemas.openxmlformats.org/drawingml/2006/table">
            <a:tbl>
              <a:tblPr bandRow="1">
                <a:noFill/>
                <a:tableStyleId>{967E421C-2619-4F53-8868-E4295B7C081F}</a:tableStyleId>
              </a:tblPr>
              <a:tblGrid>
                <a:gridCol w="679000"/>
                <a:gridCol w="1793625"/>
                <a:gridCol w="1799125"/>
              </a:tblGrid>
              <a:tr h="203200">
                <a:tc>
                  <a:txBody>
                    <a:bodyPr>
                      <a:noAutofit/>
                    </a:bodyPr>
                    <a:lstStyle/>
                    <a:p>
                      <a:pPr indent="0" lvl="0" marL="0" marR="0" rtl="0" algn="ctr">
                        <a:lnSpc>
                          <a:spcPct val="100000"/>
                        </a:lnSpc>
                        <a:spcBef>
                          <a:spcPts val="0"/>
                        </a:spcBef>
                        <a:spcAft>
                          <a:spcPts val="0"/>
                        </a:spcAft>
                        <a:buNone/>
                      </a:pPr>
                      <a:r>
                        <a:t/>
                      </a:r>
                      <a:endParaRPr>
                        <a:solidFill>
                          <a:srgbClr val="FFFFFF"/>
                        </a:solidFill>
                      </a:endParaRPr>
                    </a:p>
                  </a:txBody>
                  <a:tcPr marT="0" marB="0" marR="68575" marL="6857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 sz="1200">
                          <a:solidFill>
                            <a:srgbClr val="FFFFFF"/>
                          </a:solidFill>
                        </a:rPr>
                        <a:t>Frequency Regulation Lower Service</a:t>
                      </a:r>
                      <a:endParaRPr sz="1200">
                        <a:solidFill>
                          <a:srgbClr val="FFFFFF"/>
                        </a:solidFill>
                      </a:endParaRPr>
                    </a:p>
                  </a:txBody>
                  <a:tcPr marT="0" marB="0" marR="68575" marL="6857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 sz="1200">
                          <a:solidFill>
                            <a:srgbClr val="FFFFFF"/>
                          </a:solidFill>
                        </a:rPr>
                        <a:t>Frequency Regulation Raise Service</a:t>
                      </a:r>
                      <a:endParaRPr sz="1200">
                        <a:solidFill>
                          <a:srgbClr val="FFFFFF"/>
                        </a:solidFill>
                      </a:endParaRPr>
                    </a:p>
                  </a:txBody>
                  <a:tcPr marT="0" marB="0" marR="68575" marL="6857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03200">
                <a:tc>
                  <a:txBody>
                    <a:bodyPr>
                      <a:noAutofit/>
                    </a:bodyPr>
                    <a:lstStyle/>
                    <a:p>
                      <a:pPr indent="0" lvl="0" marL="0" marR="0" rtl="0" algn="ctr">
                        <a:lnSpc>
                          <a:spcPct val="100000"/>
                        </a:lnSpc>
                        <a:spcBef>
                          <a:spcPts val="0"/>
                        </a:spcBef>
                        <a:spcAft>
                          <a:spcPts val="0"/>
                        </a:spcAft>
                        <a:buNone/>
                      </a:pPr>
                      <a:r>
                        <a:rPr lang="en" sz="1200">
                          <a:solidFill>
                            <a:srgbClr val="FFFFFF"/>
                          </a:solidFill>
                        </a:rPr>
                        <a:t>Train MSE</a:t>
                      </a:r>
                      <a:endParaRPr sz="1200">
                        <a:solidFill>
                          <a:srgbClr val="FFFFFF"/>
                        </a:solidFill>
                      </a:endParaRPr>
                    </a:p>
                  </a:txBody>
                  <a:tcPr marT="0" marB="0" marR="68575" marL="6857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 sz="1200">
                          <a:solidFill>
                            <a:srgbClr val="FFFFFF"/>
                          </a:solidFill>
                        </a:rPr>
                        <a:t>0.04818</a:t>
                      </a:r>
                      <a:endParaRPr sz="1200">
                        <a:solidFill>
                          <a:srgbClr val="FFFFFF"/>
                        </a:solidFill>
                      </a:endParaRPr>
                    </a:p>
                  </a:txBody>
                  <a:tcPr marT="0" marB="0" marR="68575" marL="6857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 sz="1200">
                          <a:solidFill>
                            <a:srgbClr val="FFFFFF"/>
                          </a:solidFill>
                        </a:rPr>
                        <a:t>0.07009</a:t>
                      </a:r>
                      <a:endParaRPr sz="1200">
                        <a:solidFill>
                          <a:srgbClr val="FFFFFF"/>
                        </a:solidFill>
                      </a:endParaRPr>
                    </a:p>
                  </a:txBody>
                  <a:tcPr marT="0" marB="0" marR="68575" marL="6857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03200">
                <a:tc>
                  <a:txBody>
                    <a:bodyPr>
                      <a:noAutofit/>
                    </a:bodyPr>
                    <a:lstStyle/>
                    <a:p>
                      <a:pPr indent="0" lvl="0" marL="0" marR="0" rtl="0" algn="ctr">
                        <a:lnSpc>
                          <a:spcPct val="100000"/>
                        </a:lnSpc>
                        <a:spcBef>
                          <a:spcPts val="0"/>
                        </a:spcBef>
                        <a:spcAft>
                          <a:spcPts val="0"/>
                        </a:spcAft>
                        <a:buNone/>
                      </a:pPr>
                      <a:r>
                        <a:rPr lang="en" sz="1200">
                          <a:solidFill>
                            <a:srgbClr val="FFFFFF"/>
                          </a:solidFill>
                        </a:rPr>
                        <a:t>Test MSE</a:t>
                      </a:r>
                      <a:endParaRPr sz="1200">
                        <a:solidFill>
                          <a:srgbClr val="FFFFFF"/>
                        </a:solidFill>
                      </a:endParaRPr>
                    </a:p>
                  </a:txBody>
                  <a:tcPr marT="0" marB="0" marR="68575" marL="6857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 sz="1200">
                          <a:solidFill>
                            <a:srgbClr val="FFFFFF"/>
                          </a:solidFill>
                        </a:rPr>
                        <a:t>0.05070</a:t>
                      </a:r>
                      <a:endParaRPr sz="1200">
                        <a:solidFill>
                          <a:srgbClr val="FFFFFF"/>
                        </a:solidFill>
                      </a:endParaRPr>
                    </a:p>
                  </a:txBody>
                  <a:tcPr marT="0" marB="0" marR="68575" marL="6857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 sz="1200">
                          <a:solidFill>
                            <a:srgbClr val="FFFFFF"/>
                          </a:solidFill>
                        </a:rPr>
                        <a:t>0.07103</a:t>
                      </a:r>
                      <a:endParaRPr sz="1200">
                        <a:solidFill>
                          <a:srgbClr val="FFFFFF"/>
                        </a:solidFill>
                      </a:endParaRPr>
                    </a:p>
                  </a:txBody>
                  <a:tcPr marT="0" marB="0" marR="68575" marL="6857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5"/>
          <p:cNvSpPr txBox="1"/>
          <p:nvPr>
            <p:ph idx="1" type="body"/>
          </p:nvPr>
        </p:nvSpPr>
        <p:spPr>
          <a:xfrm>
            <a:off x="311700" y="405750"/>
            <a:ext cx="4418700" cy="385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Predict Pricing</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Oswald"/>
                <a:ea typeface="Oswald"/>
                <a:cs typeface="Oswald"/>
                <a:sym typeface="Oswald"/>
              </a:rPr>
              <a:t>ARIMA</a:t>
            </a:r>
            <a:endParaRPr b="1"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2400">
              <a:solidFill>
                <a:schemeClr val="dk1"/>
              </a:solidFill>
              <a:latin typeface="Oswald"/>
              <a:ea typeface="Oswald"/>
              <a:cs typeface="Oswald"/>
              <a:sym typeface="Oswald"/>
            </a:endParaRPr>
          </a:p>
          <a:p>
            <a:pPr indent="-342900" lvl="0" marL="457200" rtl="0" algn="l">
              <a:lnSpc>
                <a:spcPct val="100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3 main parameters: p, d, q</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342900" lvl="0" marL="457200" rtl="0" algn="l">
              <a:lnSpc>
                <a:spcPct val="100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Augmented Dickey-Fuller (ADF) test  </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rPr lang="en">
                <a:solidFill>
                  <a:srgbClr val="FFFFFF"/>
                </a:solidFill>
                <a:latin typeface="Arial"/>
                <a:ea typeface="Arial"/>
                <a:cs typeface="Arial"/>
                <a:sym typeface="Arial"/>
              </a:rPr>
              <a:t>P-value: 4.4689e-29 &lt;&lt; 0.05</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rPr lang="en">
                <a:solidFill>
                  <a:srgbClr val="FFFFFF"/>
                </a:solidFill>
                <a:latin typeface="Arial"/>
                <a:ea typeface="Arial"/>
                <a:cs typeface="Arial"/>
                <a:sym typeface="Arial"/>
              </a:rPr>
              <a:t>stationary</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rPr lang="en">
                <a:solidFill>
                  <a:srgbClr val="FFFFFF"/>
                </a:solidFill>
                <a:latin typeface="Arial"/>
                <a:ea typeface="Arial"/>
                <a:cs typeface="Arial"/>
                <a:sym typeface="Arial"/>
              </a:rPr>
              <a:t>Differencing: not needed (d=0)</a:t>
            </a:r>
            <a:endParaRPr>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p:txBody>
      </p:sp>
      <p:pic>
        <p:nvPicPr>
          <p:cNvPr id="162" name="Google Shape;162;p25"/>
          <p:cNvPicPr preferRelativeResize="0"/>
          <p:nvPr/>
        </p:nvPicPr>
        <p:blipFill rotWithShape="1">
          <a:blip r:embed="rId3">
            <a:alphaModFix/>
          </a:blip>
          <a:srcRect b="2600" l="0" r="0" t="0"/>
          <a:stretch/>
        </p:blipFill>
        <p:spPr>
          <a:xfrm>
            <a:off x="4730475" y="433933"/>
            <a:ext cx="4260300" cy="42756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idx="1" type="body"/>
          </p:nvPr>
        </p:nvSpPr>
        <p:spPr>
          <a:xfrm>
            <a:off x="311700" y="405750"/>
            <a:ext cx="8520600" cy="354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Predict Pricing</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Oswald"/>
                <a:ea typeface="Oswald"/>
                <a:cs typeface="Oswald"/>
                <a:sym typeface="Oswald"/>
              </a:rPr>
              <a:t>ARIMA</a:t>
            </a:r>
            <a:endParaRPr b="1" sz="3000">
              <a:solidFill>
                <a:schemeClr val="dk1"/>
              </a:solidFill>
              <a:latin typeface="Oswald"/>
              <a:ea typeface="Oswald"/>
              <a:cs typeface="Oswald"/>
              <a:sym typeface="Oswald"/>
            </a:endParaRPr>
          </a:p>
          <a:p>
            <a:pPr indent="0" lvl="0" marL="45720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342900" lvl="0" marL="457200" rtl="0" algn="l">
              <a:lnSpc>
                <a:spcPct val="107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Autocorrelation function(ACF) and partial autocorrelation(PACF) plotted for the time series</a:t>
            </a:r>
            <a:endParaRPr>
              <a:solidFill>
                <a:srgbClr val="FFFFFF"/>
              </a:solidFill>
              <a:latin typeface="Arial"/>
              <a:ea typeface="Arial"/>
              <a:cs typeface="Arial"/>
              <a:sym typeface="Arial"/>
            </a:endParaRPr>
          </a:p>
          <a:p>
            <a:pPr indent="0" lvl="0" marL="0" rtl="0" algn="l">
              <a:lnSpc>
                <a:spcPct val="107000"/>
              </a:lnSpc>
              <a:spcBef>
                <a:spcPts val="800"/>
              </a:spcBef>
              <a:spcAft>
                <a:spcPts val="0"/>
              </a:spcAft>
              <a:buNone/>
            </a:pPr>
            <a:r>
              <a:t/>
            </a:r>
            <a:endParaRPr>
              <a:solidFill>
                <a:srgbClr val="FFFFFF"/>
              </a:solidFill>
              <a:latin typeface="Arial"/>
              <a:ea typeface="Arial"/>
              <a:cs typeface="Arial"/>
              <a:sym typeface="Arial"/>
            </a:endParaRPr>
          </a:p>
          <a:p>
            <a:pPr indent="0" lvl="0" marL="457200" rtl="0" algn="l">
              <a:lnSpc>
                <a:spcPct val="100000"/>
              </a:lnSpc>
              <a:spcBef>
                <a:spcPts val="800"/>
              </a:spcBef>
              <a:spcAft>
                <a:spcPts val="0"/>
              </a:spcAft>
              <a:buNone/>
            </a:pPr>
            <a:r>
              <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342900" lvl="0" marL="457200" rtl="0" algn="l">
              <a:lnSpc>
                <a:spcPct val="100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AIC and BIC were used to tune parameters in Arima </a:t>
            </a:r>
            <a:endParaRPr>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Both BIC and AIC get the minimum values when p = 8, q = 4. </a:t>
            </a:r>
            <a:endParaRPr>
              <a:solidFill>
                <a:srgbClr val="FFFFFF"/>
              </a:solidFill>
              <a:latin typeface="Arial"/>
              <a:ea typeface="Arial"/>
              <a:cs typeface="Arial"/>
              <a:sym typeface="Arial"/>
            </a:endParaRPr>
          </a:p>
          <a:p>
            <a:pPr indent="0" lvl="0" marL="0" rtl="0" algn="l">
              <a:lnSpc>
                <a:spcPct val="100000"/>
              </a:lnSpc>
              <a:spcBef>
                <a:spcPts val="1100"/>
              </a:spcBef>
              <a:spcAft>
                <a:spcPts val="0"/>
              </a:spcAft>
              <a:buNone/>
            </a:pPr>
            <a:r>
              <a:t/>
            </a:r>
            <a:endParaRPr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p:txBody>
      </p:sp>
      <p:pic>
        <p:nvPicPr>
          <p:cNvPr id="168" name="Google Shape;168;p26"/>
          <p:cNvPicPr preferRelativeResize="0"/>
          <p:nvPr/>
        </p:nvPicPr>
        <p:blipFill>
          <a:blip r:embed="rId3">
            <a:alphaModFix/>
          </a:blip>
          <a:stretch>
            <a:fillRect/>
          </a:stretch>
        </p:blipFill>
        <p:spPr>
          <a:xfrm>
            <a:off x="1557225" y="2254950"/>
            <a:ext cx="2827225" cy="1958725"/>
          </a:xfrm>
          <a:prstGeom prst="rect">
            <a:avLst/>
          </a:prstGeom>
          <a:noFill/>
          <a:ln>
            <a:noFill/>
          </a:ln>
        </p:spPr>
      </p:pic>
      <p:pic>
        <p:nvPicPr>
          <p:cNvPr id="169" name="Google Shape;169;p26"/>
          <p:cNvPicPr preferRelativeResize="0"/>
          <p:nvPr/>
        </p:nvPicPr>
        <p:blipFill>
          <a:blip r:embed="rId4">
            <a:alphaModFix/>
          </a:blip>
          <a:stretch>
            <a:fillRect/>
          </a:stretch>
        </p:blipFill>
        <p:spPr>
          <a:xfrm>
            <a:off x="4755375" y="2254950"/>
            <a:ext cx="2809953" cy="1958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1" type="body"/>
          </p:nvPr>
        </p:nvSpPr>
        <p:spPr>
          <a:xfrm>
            <a:off x="311700" y="536150"/>
            <a:ext cx="8520600" cy="106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Predict Pricing</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Oswald"/>
                <a:ea typeface="Oswald"/>
                <a:cs typeface="Oswald"/>
                <a:sym typeface="Oswald"/>
              </a:rPr>
              <a:t>ARIMA</a:t>
            </a:r>
            <a:endParaRPr b="1"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3000">
              <a:solidFill>
                <a:schemeClr val="dk1"/>
              </a:solidFill>
              <a:latin typeface="Oswald"/>
              <a:ea typeface="Oswald"/>
              <a:cs typeface="Oswald"/>
              <a:sym typeface="Oswald"/>
            </a:endParaRPr>
          </a:p>
        </p:txBody>
      </p:sp>
      <p:pic>
        <p:nvPicPr>
          <p:cNvPr id="175" name="Google Shape;175;p27"/>
          <p:cNvPicPr preferRelativeResize="0"/>
          <p:nvPr/>
        </p:nvPicPr>
        <p:blipFill>
          <a:blip r:embed="rId3">
            <a:alphaModFix/>
          </a:blip>
          <a:stretch>
            <a:fillRect/>
          </a:stretch>
        </p:blipFill>
        <p:spPr>
          <a:xfrm>
            <a:off x="1571325" y="1468988"/>
            <a:ext cx="6149250" cy="2532625"/>
          </a:xfrm>
          <a:prstGeom prst="rect">
            <a:avLst/>
          </a:prstGeom>
          <a:noFill/>
          <a:ln>
            <a:noFill/>
          </a:ln>
        </p:spPr>
      </p:pic>
      <p:sp>
        <p:nvSpPr>
          <p:cNvPr id="176" name="Google Shape;176;p27"/>
          <p:cNvSpPr txBox="1"/>
          <p:nvPr/>
        </p:nvSpPr>
        <p:spPr>
          <a:xfrm>
            <a:off x="1768700" y="4128375"/>
            <a:ext cx="6326400" cy="4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
                <a:solidFill>
                  <a:srgbClr val="FFFFFF"/>
                </a:solidFill>
              </a:rPr>
              <a:t> Predicted Value of One-step Forecast by Rolling ARIMA vs. True Values</a:t>
            </a:r>
            <a:endParaRPr>
              <a:solidFill>
                <a:srgbClr val="FFFFFF"/>
              </a:solidFill>
            </a:endParaRPr>
          </a:p>
        </p:txBody>
      </p:sp>
      <p:sp>
        <p:nvSpPr>
          <p:cNvPr id="177" name="Google Shape;177;p27"/>
          <p:cNvSpPr txBox="1"/>
          <p:nvPr/>
        </p:nvSpPr>
        <p:spPr>
          <a:xfrm>
            <a:off x="2580900" y="4548075"/>
            <a:ext cx="4130100" cy="4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 sz="1800">
                <a:solidFill>
                  <a:srgbClr val="FFFFFF"/>
                </a:solidFill>
              </a:rPr>
              <a:t>mean absolute percentage error: 0.08</a:t>
            </a:r>
            <a:endParaRPr sz="18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idx="1" type="body"/>
          </p:nvPr>
        </p:nvSpPr>
        <p:spPr>
          <a:xfrm>
            <a:off x="311700" y="5361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Predict Pricing</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Oswald"/>
                <a:ea typeface="Oswald"/>
                <a:cs typeface="Oswald"/>
                <a:sym typeface="Oswald"/>
              </a:rPr>
              <a:t>ARIMA</a:t>
            </a:r>
            <a:endParaRPr b="1"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b="1" sz="3000">
              <a:solidFill>
                <a:schemeClr val="dk1"/>
              </a:solidFill>
              <a:latin typeface="Oswald"/>
              <a:ea typeface="Oswald"/>
              <a:cs typeface="Oswald"/>
              <a:sym typeface="Oswald"/>
            </a:endParaRPr>
          </a:p>
        </p:txBody>
      </p:sp>
      <p:pic>
        <p:nvPicPr>
          <p:cNvPr id="183" name="Google Shape;183;p28"/>
          <p:cNvPicPr preferRelativeResize="0"/>
          <p:nvPr/>
        </p:nvPicPr>
        <p:blipFill>
          <a:blip r:embed="rId3">
            <a:alphaModFix/>
          </a:blip>
          <a:stretch>
            <a:fillRect/>
          </a:stretch>
        </p:blipFill>
        <p:spPr>
          <a:xfrm>
            <a:off x="1804888" y="1236625"/>
            <a:ext cx="5777575" cy="3107299"/>
          </a:xfrm>
          <a:prstGeom prst="rect">
            <a:avLst/>
          </a:prstGeom>
          <a:noFill/>
          <a:ln>
            <a:noFill/>
          </a:ln>
        </p:spPr>
      </p:pic>
      <p:sp>
        <p:nvSpPr>
          <p:cNvPr id="184" name="Google Shape;184;p28"/>
          <p:cNvSpPr txBox="1"/>
          <p:nvPr/>
        </p:nvSpPr>
        <p:spPr>
          <a:xfrm>
            <a:off x="1575225" y="4343925"/>
            <a:ext cx="6873900" cy="3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
                <a:solidFill>
                  <a:srgbClr val="FFFFFF"/>
                </a:solidFill>
              </a:rPr>
              <a:t>Predictions of 20 Timesteps by Using ARIMA with Confidence Interval of 80%</a:t>
            </a:r>
            <a:endParaRPr>
              <a:solidFill>
                <a:srgbClr val="FFFFFF"/>
              </a:solidFill>
            </a:endParaRPr>
          </a:p>
        </p:txBody>
      </p:sp>
      <p:sp>
        <p:nvSpPr>
          <p:cNvPr id="185" name="Google Shape;185;p28"/>
          <p:cNvSpPr txBox="1"/>
          <p:nvPr/>
        </p:nvSpPr>
        <p:spPr>
          <a:xfrm>
            <a:off x="2580900" y="4548075"/>
            <a:ext cx="4534500" cy="4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 sz="1800">
                <a:solidFill>
                  <a:srgbClr val="FFFFFF"/>
                </a:solidFill>
              </a:rPr>
              <a:t>mean absolute percentage error: 0.139</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Seasonal Decomposition</a:t>
            </a:r>
            <a:r>
              <a:rPr lang="en">
                <a:latin typeface="Arial"/>
                <a:ea typeface="Arial"/>
                <a:cs typeface="Arial"/>
                <a:sym typeface="Arial"/>
              </a:rPr>
              <a:t> </a:t>
            </a:r>
            <a:endParaRPr>
              <a:latin typeface="Arial"/>
              <a:ea typeface="Arial"/>
              <a:cs typeface="Arial"/>
              <a:sym typeface="Arial"/>
            </a:endParaRPr>
          </a:p>
          <a:p>
            <a:pPr indent="0" lvl="0" marL="0" rtl="0" algn="l">
              <a:spcBef>
                <a:spcPts val="0"/>
              </a:spcBef>
              <a:spcAft>
                <a:spcPts val="0"/>
              </a:spcAft>
              <a:buNone/>
            </a:pPr>
            <a:r>
              <a:t/>
            </a:r>
            <a:endParaRPr/>
          </a:p>
        </p:txBody>
      </p:sp>
      <p:sp>
        <p:nvSpPr>
          <p:cNvPr id="191" name="Google Shape;191;p29"/>
          <p:cNvSpPr txBox="1"/>
          <p:nvPr>
            <p:ph idx="1" type="body"/>
          </p:nvPr>
        </p:nvSpPr>
        <p:spPr>
          <a:xfrm>
            <a:off x="311700" y="1152475"/>
            <a:ext cx="8520600" cy="1611900"/>
          </a:xfrm>
          <a:prstGeom prst="rect">
            <a:avLst/>
          </a:prstGeom>
        </p:spPr>
        <p:txBody>
          <a:bodyPr anchorCtr="0" anchor="t" bIns="91425" lIns="91425" spcFirstLastPara="1" rIns="91425" wrap="square" tIns="91425">
            <a:noAutofit/>
          </a:bodyPr>
          <a:lstStyle/>
          <a:p>
            <a:pPr indent="457200" lvl="0" marL="2743200" rtl="0" algn="l">
              <a:lnSpc>
                <a:spcPct val="115000"/>
              </a:lnSpc>
              <a:spcBef>
                <a:spcPts val="0"/>
              </a:spcBef>
              <a:spcAft>
                <a:spcPts val="0"/>
              </a:spcAft>
              <a:buNone/>
            </a:pPr>
            <a:r>
              <a:rPr lang="en">
                <a:solidFill>
                  <a:srgbClr val="FFFFFF"/>
                </a:solidFill>
                <a:latin typeface="Arial"/>
                <a:ea typeface="Arial"/>
                <a:cs typeface="Arial"/>
                <a:sym typeface="Arial"/>
              </a:rPr>
              <a:t>y</a:t>
            </a:r>
            <a:r>
              <a:rPr baseline="-25000" lang="en">
                <a:solidFill>
                  <a:srgbClr val="FFFFFF"/>
                </a:solidFill>
                <a:latin typeface="Arial"/>
                <a:ea typeface="Arial"/>
                <a:cs typeface="Arial"/>
                <a:sym typeface="Arial"/>
              </a:rPr>
              <a:t>t</a:t>
            </a:r>
            <a:r>
              <a:rPr lang="en">
                <a:solidFill>
                  <a:srgbClr val="FFFFFF"/>
                </a:solidFill>
                <a:latin typeface="Arial"/>
                <a:ea typeface="Arial"/>
                <a:cs typeface="Arial"/>
                <a:sym typeface="Arial"/>
              </a:rPr>
              <a:t>=S</a:t>
            </a:r>
            <a:r>
              <a:rPr baseline="-25000" lang="en">
                <a:solidFill>
                  <a:srgbClr val="FFFFFF"/>
                </a:solidFill>
                <a:latin typeface="Arial"/>
                <a:ea typeface="Arial"/>
                <a:cs typeface="Arial"/>
                <a:sym typeface="Arial"/>
              </a:rPr>
              <a:t>t</a:t>
            </a:r>
            <a:r>
              <a:rPr lang="en">
                <a:solidFill>
                  <a:srgbClr val="FFFFFF"/>
                </a:solidFill>
                <a:latin typeface="Arial"/>
                <a:ea typeface="Arial"/>
                <a:cs typeface="Arial"/>
                <a:sym typeface="Arial"/>
              </a:rPr>
              <a:t>+T</a:t>
            </a:r>
            <a:r>
              <a:rPr baseline="-25000" lang="en">
                <a:solidFill>
                  <a:srgbClr val="FFFFFF"/>
                </a:solidFill>
                <a:latin typeface="Arial"/>
                <a:ea typeface="Arial"/>
                <a:cs typeface="Arial"/>
                <a:sym typeface="Arial"/>
              </a:rPr>
              <a:t>t</a:t>
            </a:r>
            <a:r>
              <a:rPr lang="en">
                <a:solidFill>
                  <a:srgbClr val="FFFFFF"/>
                </a:solidFill>
                <a:latin typeface="Arial"/>
                <a:ea typeface="Arial"/>
                <a:cs typeface="Arial"/>
                <a:sym typeface="Arial"/>
              </a:rPr>
              <a:t>+R</a:t>
            </a:r>
            <a:r>
              <a:rPr baseline="-25000" lang="en">
                <a:solidFill>
                  <a:srgbClr val="FFFFFF"/>
                </a:solidFill>
                <a:latin typeface="Arial"/>
                <a:ea typeface="Arial"/>
                <a:cs typeface="Arial"/>
                <a:sym typeface="Arial"/>
              </a:rPr>
              <a:t>t</a:t>
            </a:r>
            <a:endParaRPr baseline="-25000">
              <a:solidFill>
                <a:srgbClr val="FFFFFF"/>
              </a:solidFill>
              <a:latin typeface="Arial"/>
              <a:ea typeface="Arial"/>
              <a:cs typeface="Arial"/>
              <a:sym typeface="Arial"/>
            </a:endParaRPr>
          </a:p>
          <a:p>
            <a:pPr indent="0" lvl="0" marL="0" rtl="0" algn="l">
              <a:lnSpc>
                <a:spcPct val="115000"/>
              </a:lnSpc>
              <a:spcBef>
                <a:spcPts val="1100"/>
              </a:spcBef>
              <a:spcAft>
                <a:spcPts val="0"/>
              </a:spcAft>
              <a:buNone/>
            </a:pPr>
            <a:r>
              <a:rPr lang="en">
                <a:solidFill>
                  <a:srgbClr val="FFFFFF"/>
                </a:solidFill>
                <a:latin typeface="Arial"/>
                <a:ea typeface="Arial"/>
                <a:cs typeface="Arial"/>
                <a:sym typeface="Arial"/>
              </a:rPr>
              <a:t>where y</a:t>
            </a:r>
            <a:r>
              <a:rPr baseline="-25000" lang="en">
                <a:solidFill>
                  <a:srgbClr val="FFFFFF"/>
                </a:solidFill>
                <a:latin typeface="Arial"/>
                <a:ea typeface="Arial"/>
                <a:cs typeface="Arial"/>
                <a:sym typeface="Arial"/>
              </a:rPr>
              <a:t>t</a:t>
            </a:r>
            <a:r>
              <a:rPr lang="en">
                <a:solidFill>
                  <a:srgbClr val="FFFFFF"/>
                </a:solidFill>
                <a:latin typeface="Arial"/>
                <a:ea typeface="Arial"/>
                <a:cs typeface="Arial"/>
                <a:sym typeface="Arial"/>
              </a:rPr>
              <a:t> is the data, T</a:t>
            </a:r>
            <a:r>
              <a:rPr baseline="-25000" lang="en">
                <a:solidFill>
                  <a:srgbClr val="FFFFFF"/>
                </a:solidFill>
                <a:latin typeface="Arial"/>
                <a:ea typeface="Arial"/>
                <a:cs typeface="Arial"/>
                <a:sym typeface="Arial"/>
              </a:rPr>
              <a:t>t</a:t>
            </a:r>
            <a:r>
              <a:rPr lang="en">
                <a:solidFill>
                  <a:srgbClr val="FFFFFF"/>
                </a:solidFill>
                <a:latin typeface="Arial"/>
                <a:ea typeface="Arial"/>
                <a:cs typeface="Arial"/>
                <a:sym typeface="Arial"/>
              </a:rPr>
              <a:t> is the trend-cycle component, </a:t>
            </a:r>
            <a:r>
              <a:rPr lang="en">
                <a:solidFill>
                  <a:schemeClr val="dk1"/>
                </a:solidFill>
                <a:latin typeface="Arial"/>
                <a:ea typeface="Arial"/>
                <a:cs typeface="Arial"/>
                <a:sym typeface="Arial"/>
              </a:rPr>
              <a:t>S</a:t>
            </a:r>
            <a:r>
              <a:rPr baseline="-25000" lang="en">
                <a:solidFill>
                  <a:schemeClr val="dk1"/>
                </a:solidFill>
                <a:latin typeface="Arial"/>
                <a:ea typeface="Arial"/>
                <a:cs typeface="Arial"/>
                <a:sym typeface="Arial"/>
              </a:rPr>
              <a:t>t</a:t>
            </a:r>
            <a:r>
              <a:rPr lang="en">
                <a:solidFill>
                  <a:schemeClr val="dk1"/>
                </a:solidFill>
                <a:latin typeface="Arial"/>
                <a:ea typeface="Arial"/>
                <a:cs typeface="Arial"/>
                <a:sym typeface="Arial"/>
              </a:rPr>
              <a:t> is the seasonal component, </a:t>
            </a:r>
            <a:r>
              <a:rPr lang="en">
                <a:solidFill>
                  <a:srgbClr val="FFFFFF"/>
                </a:solidFill>
                <a:latin typeface="Arial"/>
                <a:ea typeface="Arial"/>
                <a:cs typeface="Arial"/>
                <a:sym typeface="Arial"/>
              </a:rPr>
              <a:t>and R</a:t>
            </a:r>
            <a:r>
              <a:rPr baseline="-25000" lang="en">
                <a:solidFill>
                  <a:srgbClr val="FFFFFF"/>
                </a:solidFill>
                <a:latin typeface="Arial"/>
                <a:ea typeface="Arial"/>
                <a:cs typeface="Arial"/>
                <a:sym typeface="Arial"/>
              </a:rPr>
              <a:t>t</a:t>
            </a:r>
            <a:r>
              <a:rPr lang="en">
                <a:solidFill>
                  <a:srgbClr val="FFFFFF"/>
                </a:solidFill>
                <a:latin typeface="Arial"/>
                <a:ea typeface="Arial"/>
                <a:cs typeface="Arial"/>
                <a:sym typeface="Arial"/>
              </a:rPr>
              <a:t> is the remainder component, all at period t. The three components are shown separately in the bottom three panels of the figure. </a:t>
            </a:r>
            <a:endParaRPr>
              <a:solidFill>
                <a:srgbClr val="FFFFFF"/>
              </a:solidFill>
              <a:latin typeface="Arial"/>
              <a:ea typeface="Arial"/>
              <a:cs typeface="Arial"/>
              <a:sym typeface="Arial"/>
            </a:endParaRPr>
          </a:p>
          <a:p>
            <a:pPr indent="0" lvl="0" marL="0" rtl="0" algn="l">
              <a:spcBef>
                <a:spcPts val="1100"/>
              </a:spcBef>
              <a:spcAft>
                <a:spcPts val="1600"/>
              </a:spcAft>
              <a:buNone/>
            </a:pPr>
            <a:r>
              <a:t/>
            </a:r>
            <a:endParaRPr/>
          </a:p>
        </p:txBody>
      </p:sp>
      <p:pic>
        <p:nvPicPr>
          <p:cNvPr id="192" name="Google Shape;192;p29"/>
          <p:cNvPicPr preferRelativeResize="0"/>
          <p:nvPr/>
        </p:nvPicPr>
        <p:blipFill>
          <a:blip r:embed="rId3">
            <a:alphaModFix/>
          </a:blip>
          <a:stretch>
            <a:fillRect/>
          </a:stretch>
        </p:blipFill>
        <p:spPr>
          <a:xfrm>
            <a:off x="1715850" y="2764350"/>
            <a:ext cx="5980724" cy="2071025"/>
          </a:xfrm>
          <a:prstGeom prst="rect">
            <a:avLst/>
          </a:prstGeom>
          <a:noFill/>
          <a:ln>
            <a:noFill/>
          </a:ln>
        </p:spPr>
      </p:pic>
      <p:sp>
        <p:nvSpPr>
          <p:cNvPr id="193" name="Google Shape;193;p29"/>
          <p:cNvSpPr txBox="1"/>
          <p:nvPr/>
        </p:nvSpPr>
        <p:spPr>
          <a:xfrm>
            <a:off x="4572000" y="4735175"/>
            <a:ext cx="409200" cy="100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alibri"/>
                <a:ea typeface="Calibri"/>
                <a:cs typeface="Calibri"/>
                <a:sym typeface="Calibri"/>
              </a:rPr>
              <a:t>SARIMA model </a:t>
            </a:r>
            <a:r>
              <a:rPr lang="en">
                <a:solidFill>
                  <a:srgbClr val="FFFFFF"/>
                </a:solidFill>
                <a:latin typeface="Calibri"/>
                <a:ea typeface="Calibri"/>
                <a:cs typeface="Calibri"/>
                <a:sym typeface="Calibri"/>
              </a:rPr>
              <a:t>with parameters (2, 0, 1)x(2, 1, 2, 12) which obtains the lowest AIC value</a:t>
            </a:r>
            <a:endParaRPr>
              <a:solidFill>
                <a:srgbClr val="FFFFFF"/>
              </a:solidFill>
              <a:latin typeface="Calibri"/>
              <a:ea typeface="Calibri"/>
              <a:cs typeface="Calibri"/>
              <a:sym typeface="Calibri"/>
            </a:endParaRPr>
          </a:p>
          <a:p>
            <a:pPr indent="0" lvl="0" marL="0" rtl="0" algn="l">
              <a:spcBef>
                <a:spcPts val="0"/>
              </a:spcBef>
              <a:spcAft>
                <a:spcPts val="0"/>
              </a:spcAft>
              <a:buNone/>
            </a:pPr>
            <a:r>
              <a:t/>
            </a:r>
            <a:endParaRPr>
              <a:solidFill>
                <a:srgbClr val="FFFFFF"/>
              </a:solidFill>
              <a:latin typeface="Calibri"/>
              <a:ea typeface="Calibri"/>
              <a:cs typeface="Calibri"/>
              <a:sym typeface="Calibri"/>
            </a:endParaRPr>
          </a:p>
          <a:p>
            <a:pPr indent="0" lvl="0" marL="0" rtl="0" algn="l">
              <a:spcBef>
                <a:spcPts val="0"/>
              </a:spcBef>
              <a:spcAft>
                <a:spcPts val="1600"/>
              </a:spcAft>
              <a:buNone/>
            </a:pPr>
            <a:r>
              <a:t/>
            </a:r>
            <a:endParaRPr/>
          </a:p>
        </p:txBody>
      </p:sp>
      <p:sp>
        <p:nvSpPr>
          <p:cNvPr id="199" name="Google Shape;199;p30"/>
          <p:cNvSpPr txBox="1"/>
          <p:nvPr>
            <p:ph type="title"/>
          </p:nvPr>
        </p:nvSpPr>
        <p:spPr>
          <a:xfrm>
            <a:off x="311700" y="280575"/>
            <a:ext cx="8520600" cy="7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Predict Pricing</a:t>
            </a:r>
            <a:endParaRPr b="1" sz="2400">
              <a:latin typeface="Arial"/>
              <a:ea typeface="Arial"/>
              <a:cs typeface="Arial"/>
              <a:sym typeface="Arial"/>
            </a:endParaRPr>
          </a:p>
          <a:p>
            <a:pPr indent="0" lvl="0" marL="0" rtl="0" algn="l">
              <a:spcBef>
                <a:spcPts val="0"/>
              </a:spcBef>
              <a:spcAft>
                <a:spcPts val="0"/>
              </a:spcAft>
              <a:buNone/>
            </a:pPr>
            <a:r>
              <a:rPr b="1" lang="en" sz="2400">
                <a:latin typeface="Arial"/>
                <a:ea typeface="Arial"/>
                <a:cs typeface="Arial"/>
                <a:sym typeface="Arial"/>
              </a:rPr>
              <a:t>SARIMA</a:t>
            </a:r>
            <a:endParaRPr b="1" sz="2400">
              <a:latin typeface="Arial"/>
              <a:ea typeface="Arial"/>
              <a:cs typeface="Arial"/>
              <a:sym typeface="Arial"/>
            </a:endParaRPr>
          </a:p>
        </p:txBody>
      </p:sp>
      <p:pic>
        <p:nvPicPr>
          <p:cNvPr id="200" name="Google Shape;200;p30"/>
          <p:cNvPicPr preferRelativeResize="0"/>
          <p:nvPr/>
        </p:nvPicPr>
        <p:blipFill rotWithShape="1">
          <a:blip r:embed="rId3">
            <a:alphaModFix/>
          </a:blip>
          <a:srcRect b="0" l="941" r="0" t="-1543"/>
          <a:stretch/>
        </p:blipFill>
        <p:spPr>
          <a:xfrm>
            <a:off x="1330750" y="1587725"/>
            <a:ext cx="6254401" cy="3318476"/>
          </a:xfrm>
          <a:prstGeom prst="rect">
            <a:avLst/>
          </a:prstGeom>
          <a:noFill/>
          <a:ln>
            <a:noFill/>
          </a:ln>
        </p:spPr>
      </p:pic>
      <p:sp>
        <p:nvSpPr>
          <p:cNvPr id="201" name="Google Shape;201;p30"/>
          <p:cNvSpPr txBox="1"/>
          <p:nvPr/>
        </p:nvSpPr>
        <p:spPr>
          <a:xfrm>
            <a:off x="1945850" y="4660125"/>
            <a:ext cx="421500" cy="148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280575"/>
            <a:ext cx="8520600" cy="7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Predict Pricing</a:t>
            </a:r>
            <a:endParaRPr b="1" sz="2400">
              <a:latin typeface="Arial"/>
              <a:ea typeface="Arial"/>
              <a:cs typeface="Arial"/>
              <a:sym typeface="Arial"/>
            </a:endParaRPr>
          </a:p>
          <a:p>
            <a:pPr indent="0" lvl="0" marL="0" rtl="0" algn="l">
              <a:spcBef>
                <a:spcPts val="0"/>
              </a:spcBef>
              <a:spcAft>
                <a:spcPts val="0"/>
              </a:spcAft>
              <a:buNone/>
            </a:pPr>
            <a:r>
              <a:rPr b="1" lang="en" sz="2400">
                <a:latin typeface="Arial"/>
                <a:ea typeface="Arial"/>
                <a:cs typeface="Arial"/>
                <a:sym typeface="Arial"/>
              </a:rPr>
              <a:t>SARIMA</a:t>
            </a:r>
            <a:endParaRPr b="1" sz="2400">
              <a:latin typeface="Arial"/>
              <a:ea typeface="Arial"/>
              <a:cs typeface="Arial"/>
              <a:sym typeface="Arial"/>
            </a:endParaRPr>
          </a:p>
        </p:txBody>
      </p:sp>
      <p:pic>
        <p:nvPicPr>
          <p:cNvPr id="207" name="Google Shape;207;p31"/>
          <p:cNvPicPr preferRelativeResize="0"/>
          <p:nvPr/>
        </p:nvPicPr>
        <p:blipFill>
          <a:blip r:embed="rId3">
            <a:alphaModFix/>
          </a:blip>
          <a:stretch>
            <a:fillRect/>
          </a:stretch>
        </p:blipFill>
        <p:spPr>
          <a:xfrm>
            <a:off x="1352775" y="1285300"/>
            <a:ext cx="6317325" cy="3283574"/>
          </a:xfrm>
          <a:prstGeom prst="rect">
            <a:avLst/>
          </a:prstGeom>
          <a:noFill/>
          <a:ln>
            <a:noFill/>
          </a:ln>
        </p:spPr>
      </p:pic>
      <p:sp>
        <p:nvSpPr>
          <p:cNvPr id="208" name="Google Shape;208;p31"/>
          <p:cNvSpPr txBox="1"/>
          <p:nvPr/>
        </p:nvSpPr>
        <p:spPr>
          <a:xfrm>
            <a:off x="3976600" y="4410175"/>
            <a:ext cx="350700" cy="158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209" name="Google Shape;209;p31"/>
          <p:cNvSpPr txBox="1"/>
          <p:nvPr/>
        </p:nvSpPr>
        <p:spPr>
          <a:xfrm>
            <a:off x="2315650" y="4568875"/>
            <a:ext cx="4984500" cy="307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
                <a:solidFill>
                  <a:srgbClr val="D9D9D9"/>
                </a:solidFill>
                <a:latin typeface="Times New Roman"/>
                <a:ea typeface="Times New Roman"/>
                <a:cs typeface="Times New Roman"/>
                <a:sym typeface="Times New Roman"/>
              </a:rPr>
              <a:t>       </a:t>
            </a:r>
            <a:r>
              <a:rPr lang="en">
                <a:solidFill>
                  <a:srgbClr val="D9D9D9"/>
                </a:solidFill>
                <a:latin typeface="Times New Roman"/>
                <a:ea typeface="Times New Roman"/>
                <a:cs typeface="Times New Roman"/>
                <a:sym typeface="Times New Roman"/>
              </a:rPr>
              <a:t>Sarima forecasts the future price in 100 time steps</a:t>
            </a:r>
            <a:endParaRPr>
              <a:solidFill>
                <a:srgbClr val="D9D9D9"/>
              </a:solidFill>
              <a:latin typeface="Times New Roman"/>
              <a:ea typeface="Times New Roman"/>
              <a:cs typeface="Times New Roman"/>
              <a:sym typeface="Times New Roman"/>
            </a:endParaRPr>
          </a:p>
        </p:txBody>
      </p:sp>
      <p:sp>
        <p:nvSpPr>
          <p:cNvPr id="210" name="Google Shape;210;p31"/>
          <p:cNvSpPr txBox="1"/>
          <p:nvPr/>
        </p:nvSpPr>
        <p:spPr>
          <a:xfrm>
            <a:off x="3976600" y="4259700"/>
            <a:ext cx="299400" cy="88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mt="88000"/>
          </a:blip>
          <a:stretch>
            <a:fillRect/>
          </a:stretch>
        </p:blipFill>
        <p:spPr>
          <a:xfrm>
            <a:off x="-132125" y="-151975"/>
            <a:ext cx="10244102" cy="5295474"/>
          </a:xfrm>
          <a:prstGeom prst="rect">
            <a:avLst/>
          </a:prstGeom>
          <a:noFill/>
          <a:ln>
            <a:noFill/>
          </a:ln>
        </p:spPr>
      </p:pic>
      <p:sp>
        <p:nvSpPr>
          <p:cNvPr id="66" name="Google Shape;66;p14"/>
          <p:cNvSpPr txBox="1"/>
          <p:nvPr/>
        </p:nvSpPr>
        <p:spPr>
          <a:xfrm>
            <a:off x="311700" y="1360650"/>
            <a:ext cx="82707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Our project aims to support the Hornsdale Power Reserve to optimize their revenue in </a:t>
            </a:r>
            <a:r>
              <a:rPr b="1" lang="en" sz="1800">
                <a:solidFill>
                  <a:srgbClr val="FFFFFF"/>
                </a:solidFill>
              </a:rPr>
              <a:t>power storage </a:t>
            </a:r>
            <a:r>
              <a:rPr lang="en" sz="1800">
                <a:solidFill>
                  <a:srgbClr val="FFFFFF"/>
                </a:solidFill>
              </a:rPr>
              <a:t>and </a:t>
            </a:r>
            <a:r>
              <a:rPr b="1" lang="en" sz="1800">
                <a:solidFill>
                  <a:srgbClr val="FFFFFF"/>
                </a:solidFill>
              </a:rPr>
              <a:t>power charging system</a:t>
            </a:r>
            <a:r>
              <a:rPr lang="en" sz="1800">
                <a:solidFill>
                  <a:srgbClr val="FFFFFF"/>
                </a:solidFill>
              </a:rPr>
              <a:t>. </a:t>
            </a:r>
            <a:endParaRPr sz="1800">
              <a:solidFill>
                <a:srgbClr val="FFFFFF"/>
              </a:solidFill>
            </a:endParaRPr>
          </a:p>
          <a:p>
            <a:pPr indent="0" lvl="0" marL="0" rtl="0" algn="l">
              <a:lnSpc>
                <a:spcPct val="115000"/>
              </a:lnSpc>
              <a:spcBef>
                <a:spcPts val="1100"/>
              </a:spcBef>
              <a:spcAft>
                <a:spcPts val="0"/>
              </a:spcAft>
              <a:buNone/>
            </a:pPr>
            <a:r>
              <a:rPr lang="en" sz="1800">
                <a:solidFill>
                  <a:schemeClr val="dk1"/>
                </a:solidFill>
              </a:rPr>
              <a:t>Hornsdale Power Reserve:</a:t>
            </a:r>
            <a:endParaRPr sz="1800">
              <a:solidFill>
                <a:srgbClr val="FFFFFF"/>
              </a:solidFill>
            </a:endParaRPr>
          </a:p>
          <a:p>
            <a:pPr indent="-342900" lvl="0" marL="457200" marR="0" rtl="0" algn="l">
              <a:lnSpc>
                <a:spcPct val="115000"/>
              </a:lnSpc>
              <a:spcBef>
                <a:spcPts val="1100"/>
              </a:spcBef>
              <a:spcAft>
                <a:spcPts val="0"/>
              </a:spcAft>
              <a:buClr>
                <a:srgbClr val="FFFFFF"/>
              </a:buClr>
              <a:buSzPts val="1800"/>
              <a:buChar char="●"/>
            </a:pPr>
            <a:r>
              <a:rPr lang="en" sz="1800">
                <a:solidFill>
                  <a:srgbClr val="FFFFFF"/>
                </a:solidFill>
              </a:rPr>
              <a:t>to provide large amount of dispatchable renewable energy</a:t>
            </a:r>
            <a:endParaRPr sz="1800">
              <a:solidFill>
                <a:srgbClr val="FFFFFF"/>
              </a:solidFill>
            </a:endParaRPr>
          </a:p>
          <a:p>
            <a:pPr indent="-342900" lvl="0" marL="457200" marR="0" rtl="0" algn="l">
              <a:lnSpc>
                <a:spcPct val="115000"/>
              </a:lnSpc>
              <a:spcBef>
                <a:spcPts val="0"/>
              </a:spcBef>
              <a:spcAft>
                <a:spcPts val="0"/>
              </a:spcAft>
              <a:buClr>
                <a:srgbClr val="FFFFFF"/>
              </a:buClr>
              <a:buSzPts val="1800"/>
              <a:buChar char="●"/>
            </a:pPr>
            <a:r>
              <a:rPr lang="en" sz="1800">
                <a:solidFill>
                  <a:srgbClr val="FFFFFF"/>
                </a:solidFill>
              </a:rPr>
              <a:t>to stabilize the energy price in the electricity market</a:t>
            </a:r>
            <a:endParaRPr sz="1800">
              <a:solidFill>
                <a:srgbClr val="FFFFFF"/>
              </a:solidFill>
            </a:endParaRPr>
          </a:p>
          <a:p>
            <a:pPr indent="0" lvl="0" marL="0" rtl="0" algn="l">
              <a:lnSpc>
                <a:spcPct val="115000"/>
              </a:lnSpc>
              <a:spcBef>
                <a:spcPts val="1100"/>
              </a:spcBef>
              <a:spcAft>
                <a:spcPts val="0"/>
              </a:spcAft>
              <a:buNone/>
            </a:pPr>
            <a:r>
              <a:rPr lang="en" sz="1800">
                <a:solidFill>
                  <a:srgbClr val="FFFFFF"/>
                </a:solidFill>
              </a:rPr>
              <a:t> Tesla Powerpack system:</a:t>
            </a:r>
            <a:endParaRPr sz="1800">
              <a:solidFill>
                <a:srgbClr val="FFFFFF"/>
              </a:solidFill>
            </a:endParaRPr>
          </a:p>
          <a:p>
            <a:pPr indent="-342900" lvl="0" marL="457200" rtl="0" algn="l">
              <a:lnSpc>
                <a:spcPct val="115000"/>
              </a:lnSpc>
              <a:spcBef>
                <a:spcPts val="1100"/>
              </a:spcBef>
              <a:spcAft>
                <a:spcPts val="0"/>
              </a:spcAft>
              <a:buClr>
                <a:schemeClr val="dk1"/>
              </a:buClr>
              <a:buSzPts val="1800"/>
              <a:buChar char="●"/>
            </a:pPr>
            <a:r>
              <a:rPr lang="en" sz="1800">
                <a:solidFill>
                  <a:schemeClr val="dk1"/>
                </a:solidFill>
              </a:rPr>
              <a:t>129 MWh : 30,000 homes</a:t>
            </a:r>
            <a:endParaRPr sz="1800">
              <a:solidFill>
                <a:srgbClr val="FFFFFF"/>
              </a:solidFill>
            </a:endParaRPr>
          </a:p>
          <a:p>
            <a:pPr indent="0" lvl="0" marL="0" rtl="0" algn="l">
              <a:lnSpc>
                <a:spcPct val="115000"/>
              </a:lnSpc>
              <a:spcBef>
                <a:spcPts val="1100"/>
              </a:spcBef>
              <a:spcAft>
                <a:spcPts val="1100"/>
              </a:spcAft>
              <a:buNone/>
            </a:pPr>
            <a:r>
              <a:t/>
            </a:r>
            <a:endParaRPr sz="1800">
              <a:solidFill>
                <a:srgbClr val="FFFFFF"/>
              </a:solidFill>
            </a:endParaRPr>
          </a:p>
        </p:txBody>
      </p:sp>
      <p:sp>
        <p:nvSpPr>
          <p:cNvPr id="67" name="Google Shape;67;p14"/>
          <p:cNvSpPr txBox="1"/>
          <p:nvPr>
            <p:ph type="title"/>
          </p:nvPr>
        </p:nvSpPr>
        <p:spPr>
          <a:xfrm>
            <a:off x="311700" y="48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Background (Hornsdale Power Reserve)</a:t>
            </a:r>
            <a:endParaRPr b="1">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445025"/>
            <a:ext cx="8520600" cy="1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Predict Pricing</a:t>
            </a:r>
            <a:r>
              <a:rPr lang="en"/>
              <a:t> </a:t>
            </a:r>
            <a:endParaRPr/>
          </a:p>
          <a:p>
            <a:pPr indent="0" lvl="0" marL="0" rtl="0" algn="l">
              <a:spcBef>
                <a:spcPts val="0"/>
              </a:spcBef>
              <a:spcAft>
                <a:spcPts val="0"/>
              </a:spcAft>
              <a:buNone/>
            </a:pPr>
            <a:r>
              <a:rPr b="1" lang="en" sz="2400">
                <a:latin typeface="Arial"/>
                <a:ea typeface="Arial"/>
                <a:cs typeface="Arial"/>
                <a:sym typeface="Arial"/>
              </a:rPr>
              <a:t>LSTM</a:t>
            </a:r>
            <a:endParaRPr sz="2400"/>
          </a:p>
        </p:txBody>
      </p:sp>
      <p:sp>
        <p:nvSpPr>
          <p:cNvPr id="216" name="Google Shape;216;p32"/>
          <p:cNvSpPr txBox="1"/>
          <p:nvPr>
            <p:ph idx="1" type="body"/>
          </p:nvPr>
        </p:nvSpPr>
        <p:spPr>
          <a:xfrm>
            <a:off x="311700" y="1554750"/>
            <a:ext cx="8520600" cy="30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We take the advantage of Keras (Tensorflow as backend) to build neural network. The Sequential model is trained with Adam Optimizer and epoch of 20. The input data is an array of all </a:t>
            </a:r>
            <a:r>
              <a:rPr lang="en">
                <a:solidFill>
                  <a:srgbClr val="FFFFFF"/>
                </a:solidFill>
                <a:latin typeface="Arial"/>
                <a:ea typeface="Arial"/>
                <a:cs typeface="Arial"/>
                <a:sym typeface="Arial"/>
              </a:rPr>
              <a:t>prices</a:t>
            </a:r>
            <a:r>
              <a:rPr lang="en">
                <a:solidFill>
                  <a:srgbClr val="FFFFFF"/>
                </a:solidFill>
                <a:latin typeface="Arial"/>
                <a:ea typeface="Arial"/>
                <a:cs typeface="Arial"/>
                <a:sym typeface="Arial"/>
              </a:rPr>
              <a:t> 60 timesteps ago. The output is the following 10 timestep prices in the future. 10 timesteps are enough to take action based on the prediction (whether charge or discharge). Also, there will be suggestion based on the action prediction (next task).</a:t>
            </a:r>
            <a:endParaRPr>
              <a:solidFill>
                <a:srgbClr val="FFFFFF"/>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txBox="1"/>
          <p:nvPr>
            <p:ph idx="1" type="body"/>
          </p:nvPr>
        </p:nvSpPr>
        <p:spPr>
          <a:xfrm>
            <a:off x="311700" y="1436750"/>
            <a:ext cx="8520600" cy="30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The predicted and real prices (2000 data points plotted)  are shown in the figure. The prediction complies well with the real prices, indicating satisfying performance of LSTM model. </a:t>
            </a:r>
            <a:endParaRPr>
              <a:solidFill>
                <a:srgbClr val="FFFFFF"/>
              </a:solidFill>
              <a:latin typeface="Arial"/>
              <a:ea typeface="Arial"/>
              <a:cs typeface="Arial"/>
              <a:sym typeface="Arial"/>
            </a:endParaRPr>
          </a:p>
          <a:p>
            <a:pPr indent="0" lvl="0" marL="0" rtl="0" algn="l">
              <a:spcBef>
                <a:spcPts val="1600"/>
              </a:spcBef>
              <a:spcAft>
                <a:spcPts val="1600"/>
              </a:spcAft>
              <a:buNone/>
            </a:pPr>
            <a:r>
              <a:t/>
            </a:r>
            <a:endParaRPr/>
          </a:p>
        </p:txBody>
      </p:sp>
      <p:pic>
        <p:nvPicPr>
          <p:cNvPr id="222" name="Google Shape;222;p33"/>
          <p:cNvPicPr preferRelativeResize="0"/>
          <p:nvPr/>
        </p:nvPicPr>
        <p:blipFill>
          <a:blip r:embed="rId3">
            <a:alphaModFix/>
          </a:blip>
          <a:stretch>
            <a:fillRect/>
          </a:stretch>
        </p:blipFill>
        <p:spPr>
          <a:xfrm>
            <a:off x="4430450" y="2571742"/>
            <a:ext cx="3529025" cy="2352684"/>
          </a:xfrm>
          <a:prstGeom prst="rect">
            <a:avLst/>
          </a:prstGeom>
          <a:noFill/>
          <a:ln>
            <a:noFill/>
          </a:ln>
        </p:spPr>
      </p:pic>
      <p:pic>
        <p:nvPicPr>
          <p:cNvPr id="223" name="Google Shape;223;p33"/>
          <p:cNvPicPr preferRelativeResize="0"/>
          <p:nvPr/>
        </p:nvPicPr>
        <p:blipFill>
          <a:blip r:embed="rId4">
            <a:alphaModFix/>
          </a:blip>
          <a:stretch>
            <a:fillRect/>
          </a:stretch>
        </p:blipFill>
        <p:spPr>
          <a:xfrm>
            <a:off x="901425" y="2571750"/>
            <a:ext cx="3529025" cy="2352675"/>
          </a:xfrm>
          <a:prstGeom prst="rect">
            <a:avLst/>
          </a:prstGeom>
          <a:noFill/>
          <a:ln>
            <a:noFill/>
          </a:ln>
        </p:spPr>
      </p:pic>
      <p:sp>
        <p:nvSpPr>
          <p:cNvPr id="224" name="Google Shape;224;p33"/>
          <p:cNvSpPr txBox="1"/>
          <p:nvPr>
            <p:ph type="title"/>
          </p:nvPr>
        </p:nvSpPr>
        <p:spPr>
          <a:xfrm>
            <a:off x="311700" y="445025"/>
            <a:ext cx="8520600" cy="1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Predict Pricing</a:t>
            </a:r>
            <a:r>
              <a:rPr lang="en"/>
              <a:t> </a:t>
            </a:r>
            <a:endParaRPr/>
          </a:p>
          <a:p>
            <a:pPr indent="0" lvl="0" marL="0" rtl="0" algn="l">
              <a:spcBef>
                <a:spcPts val="0"/>
              </a:spcBef>
              <a:spcAft>
                <a:spcPts val="0"/>
              </a:spcAft>
              <a:buNone/>
            </a:pPr>
            <a:r>
              <a:rPr b="1" lang="en" sz="2400">
                <a:latin typeface="Arial"/>
                <a:ea typeface="Arial"/>
                <a:cs typeface="Arial"/>
                <a:sym typeface="Arial"/>
              </a:rPr>
              <a:t>LSTM</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4"/>
          <p:cNvSpPr txBox="1"/>
          <p:nvPr>
            <p:ph idx="1" type="body"/>
          </p:nvPr>
        </p:nvSpPr>
        <p:spPr>
          <a:xfrm>
            <a:off x="311700" y="1478500"/>
            <a:ext cx="8520600" cy="3014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FFFFFF"/>
                </a:solidFill>
                <a:latin typeface="Arial"/>
                <a:ea typeface="Arial"/>
                <a:cs typeface="Arial"/>
                <a:sym typeface="Arial"/>
              </a:rPr>
              <a:t>The error increases in further future. The model can sometimes fail to predict long future’s sudden change. It is expectable because the model did not learn enough sudden changes from training data.</a:t>
            </a:r>
            <a:endParaRPr>
              <a:solidFill>
                <a:srgbClr val="FFFFFF"/>
              </a:solidFill>
              <a:latin typeface="Arial"/>
              <a:ea typeface="Arial"/>
              <a:cs typeface="Arial"/>
              <a:sym typeface="Arial"/>
            </a:endParaRPr>
          </a:p>
          <a:p>
            <a:pPr indent="0" lvl="0" marL="0" marR="0" rtl="0" algn="l">
              <a:lnSpc>
                <a:spcPct val="115000"/>
              </a:lnSpc>
              <a:spcBef>
                <a:spcPts val="1600"/>
              </a:spcBef>
              <a:spcAft>
                <a:spcPts val="0"/>
              </a:spcAft>
              <a:buNone/>
            </a:pPr>
            <a:r>
              <a:t/>
            </a:r>
            <a:endParaRPr>
              <a:solidFill>
                <a:srgbClr val="FFFFFF"/>
              </a:solidFill>
              <a:latin typeface="Arial"/>
              <a:ea typeface="Arial"/>
              <a:cs typeface="Arial"/>
              <a:sym typeface="Arial"/>
            </a:endParaRPr>
          </a:p>
          <a:p>
            <a:pPr indent="0" lvl="0" marL="0" marR="0" rtl="0" algn="l">
              <a:lnSpc>
                <a:spcPct val="115000"/>
              </a:lnSpc>
              <a:spcBef>
                <a:spcPts val="1600"/>
              </a:spcBef>
              <a:spcAft>
                <a:spcPts val="1600"/>
              </a:spcAft>
              <a:buNone/>
            </a:pPr>
            <a:r>
              <a:t/>
            </a:r>
            <a:endParaRPr>
              <a:solidFill>
                <a:srgbClr val="FFFFFF"/>
              </a:solidFill>
              <a:latin typeface="Arial"/>
              <a:ea typeface="Arial"/>
              <a:cs typeface="Arial"/>
              <a:sym typeface="Arial"/>
            </a:endParaRPr>
          </a:p>
        </p:txBody>
      </p:sp>
      <p:pic>
        <p:nvPicPr>
          <p:cNvPr id="230" name="Google Shape;230;p34"/>
          <p:cNvPicPr preferRelativeResize="0"/>
          <p:nvPr/>
        </p:nvPicPr>
        <p:blipFill rotWithShape="1">
          <a:blip r:embed="rId3">
            <a:alphaModFix/>
          </a:blip>
          <a:srcRect b="0" l="0" r="0" t="0"/>
          <a:stretch/>
        </p:blipFill>
        <p:spPr>
          <a:xfrm>
            <a:off x="4430450" y="2619042"/>
            <a:ext cx="3529025" cy="2352684"/>
          </a:xfrm>
          <a:prstGeom prst="rect">
            <a:avLst/>
          </a:prstGeom>
          <a:noFill/>
          <a:ln>
            <a:noFill/>
          </a:ln>
        </p:spPr>
      </p:pic>
      <p:pic>
        <p:nvPicPr>
          <p:cNvPr id="231" name="Google Shape;231;p34"/>
          <p:cNvPicPr preferRelativeResize="0"/>
          <p:nvPr/>
        </p:nvPicPr>
        <p:blipFill rotWithShape="1">
          <a:blip r:embed="rId4">
            <a:alphaModFix/>
          </a:blip>
          <a:srcRect b="0" l="0" r="0" t="0"/>
          <a:stretch/>
        </p:blipFill>
        <p:spPr>
          <a:xfrm>
            <a:off x="901425" y="2619050"/>
            <a:ext cx="3529025" cy="2352675"/>
          </a:xfrm>
          <a:prstGeom prst="rect">
            <a:avLst/>
          </a:prstGeom>
          <a:noFill/>
          <a:ln>
            <a:noFill/>
          </a:ln>
        </p:spPr>
      </p:pic>
      <p:sp>
        <p:nvSpPr>
          <p:cNvPr id="232" name="Google Shape;232;p34"/>
          <p:cNvSpPr txBox="1"/>
          <p:nvPr>
            <p:ph type="title"/>
          </p:nvPr>
        </p:nvSpPr>
        <p:spPr>
          <a:xfrm>
            <a:off x="311700" y="445025"/>
            <a:ext cx="8520600" cy="1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Predict Pricing</a:t>
            </a:r>
            <a:r>
              <a:rPr lang="en"/>
              <a:t> </a:t>
            </a:r>
            <a:endParaRPr/>
          </a:p>
          <a:p>
            <a:pPr indent="0" lvl="0" marL="0" rtl="0" algn="l">
              <a:spcBef>
                <a:spcPts val="0"/>
              </a:spcBef>
              <a:spcAft>
                <a:spcPts val="0"/>
              </a:spcAft>
              <a:buNone/>
            </a:pPr>
            <a:r>
              <a:rPr b="1" lang="en" sz="2400">
                <a:latin typeface="Arial"/>
                <a:ea typeface="Arial"/>
                <a:cs typeface="Arial"/>
                <a:sym typeface="Arial"/>
              </a:rPr>
              <a:t>LSTM</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5"/>
          <p:cNvSpPr txBox="1"/>
          <p:nvPr>
            <p:ph idx="1" type="body"/>
          </p:nvPr>
        </p:nvSpPr>
        <p:spPr>
          <a:xfrm>
            <a:off x="311700" y="5361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Predict </a:t>
            </a:r>
            <a:r>
              <a:rPr b="1" lang="en" sz="3000">
                <a:solidFill>
                  <a:schemeClr val="dk1"/>
                </a:solidFill>
                <a:latin typeface="Arial"/>
                <a:ea typeface="Arial"/>
                <a:cs typeface="Arial"/>
                <a:sym typeface="Arial"/>
              </a:rPr>
              <a:t>Charging Action </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Arial"/>
                <a:ea typeface="Arial"/>
                <a:cs typeface="Arial"/>
                <a:sym typeface="Arial"/>
              </a:rPr>
              <a:t>Sequential</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FFFFFF"/>
              </a:solidFill>
              <a:latin typeface="Arial"/>
              <a:ea typeface="Arial"/>
              <a:cs typeface="Arial"/>
              <a:sym typeface="Arial"/>
            </a:endParaRPr>
          </a:p>
          <a:p>
            <a:pPr indent="-342900" lvl="0" marL="457200" rtl="0" algn="l">
              <a:lnSpc>
                <a:spcPct val="150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Main purpose: guide action (charge vs discharge)</a:t>
            </a:r>
            <a:endParaRPr>
              <a:solidFill>
                <a:srgbClr val="FFFFFF"/>
              </a:solidFill>
              <a:latin typeface="Arial"/>
              <a:ea typeface="Arial"/>
              <a:cs typeface="Arial"/>
              <a:sym typeface="Arial"/>
            </a:endParaRPr>
          </a:p>
          <a:p>
            <a:pPr indent="-342900" lvl="0" marL="457200" rtl="0" algn="l">
              <a:lnSpc>
                <a:spcPct val="150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Simplification: multi classification problem </a:t>
            </a:r>
            <a:endParaRPr>
              <a:solidFill>
                <a:srgbClr val="FFFFFF"/>
              </a:solidFill>
              <a:latin typeface="Arial"/>
              <a:ea typeface="Arial"/>
              <a:cs typeface="Arial"/>
              <a:sym typeface="Arial"/>
            </a:endParaRPr>
          </a:p>
          <a:p>
            <a:pPr indent="-342900" lvl="0" marL="457200" rtl="0" algn="l">
              <a:lnSpc>
                <a:spcPct val="150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Cases: charge, discharge, no action</a:t>
            </a:r>
            <a:endParaRPr>
              <a:solidFill>
                <a:srgbClr val="FFFFFF"/>
              </a:solidFill>
              <a:latin typeface="Arial"/>
              <a:ea typeface="Arial"/>
              <a:cs typeface="Arial"/>
              <a:sym typeface="Arial"/>
            </a:endParaRPr>
          </a:p>
          <a:p>
            <a:pPr indent="-342900" lvl="0" marL="457200" rtl="0" algn="l">
              <a:lnSpc>
                <a:spcPct val="150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Layers: Three (dense 64,32,3; activation function: relu, sigmoid, softmax)</a:t>
            </a:r>
            <a:endParaRPr>
              <a:solidFill>
                <a:srgbClr val="FFFFFF"/>
              </a:solidFill>
              <a:latin typeface="Arial"/>
              <a:ea typeface="Arial"/>
              <a:cs typeface="Arial"/>
              <a:sym typeface="Arial"/>
            </a:endParaRPr>
          </a:p>
          <a:p>
            <a:pPr indent="-342900" lvl="0" marL="457200" rtl="0" algn="l">
              <a:lnSpc>
                <a:spcPct val="150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Inputs: 20 previous timesteps’ price, charge, discharge, action (80 total)</a:t>
            </a:r>
            <a:endParaRPr>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idx="1" type="body"/>
          </p:nvPr>
        </p:nvSpPr>
        <p:spPr>
          <a:xfrm>
            <a:off x="311700" y="5361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Predict Charging Action</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Arial"/>
                <a:ea typeface="Arial"/>
                <a:cs typeface="Arial"/>
                <a:sym typeface="Arial"/>
              </a:rPr>
              <a:t>Sequential</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rPr lang="en">
                <a:solidFill>
                  <a:srgbClr val="FFFFFF"/>
                </a:solidFill>
                <a:latin typeface="Arial"/>
                <a:ea typeface="Arial"/>
                <a:cs typeface="Arial"/>
                <a:sym typeface="Arial"/>
              </a:rPr>
              <a:t>After training for 20 epoches, the model behaves well for the prediction as test accuracy is almost 1. </a:t>
            </a:r>
            <a:endParaRPr>
              <a:solidFill>
                <a:srgbClr val="FFFFFF"/>
              </a:solidFill>
              <a:latin typeface="Arial"/>
              <a:ea typeface="Arial"/>
              <a:cs typeface="Arial"/>
              <a:sym typeface="Arial"/>
            </a:endParaRPr>
          </a:p>
          <a:p>
            <a:pPr indent="0" lvl="0" marL="0" rtl="0" algn="l">
              <a:spcBef>
                <a:spcPts val="1600"/>
              </a:spcBef>
              <a:spcAft>
                <a:spcPts val="0"/>
              </a:spcAft>
              <a:buNone/>
            </a:pPr>
            <a:r>
              <a:t/>
            </a:r>
            <a:endParaRPr>
              <a:solidFill>
                <a:srgbClr val="FFFFFF"/>
              </a:solidFill>
              <a:latin typeface="Oswald"/>
              <a:ea typeface="Oswald"/>
              <a:cs typeface="Oswald"/>
              <a:sym typeface="Oswald"/>
            </a:endParaRPr>
          </a:p>
          <a:p>
            <a:pPr indent="0" lvl="0" marL="0" rtl="0" algn="l">
              <a:lnSpc>
                <a:spcPct val="100000"/>
              </a:lnSpc>
              <a:spcBef>
                <a:spcPts val="160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p:txBody>
      </p:sp>
      <p:pic>
        <p:nvPicPr>
          <p:cNvPr id="243" name="Google Shape;243;p36"/>
          <p:cNvPicPr preferRelativeResize="0"/>
          <p:nvPr/>
        </p:nvPicPr>
        <p:blipFill>
          <a:blip r:embed="rId3">
            <a:alphaModFix/>
          </a:blip>
          <a:stretch>
            <a:fillRect/>
          </a:stretch>
        </p:blipFill>
        <p:spPr>
          <a:xfrm>
            <a:off x="2643837" y="2376175"/>
            <a:ext cx="3856325" cy="257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endParaRPr/>
          </a:p>
        </p:txBody>
      </p:sp>
      <p:sp>
        <p:nvSpPr>
          <p:cNvPr id="249" name="Google Shape;249;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Throughput Ratio P</a:t>
            </a:r>
            <a:r>
              <a:rPr lang="en">
                <a:latin typeface="Arial"/>
                <a:ea typeface="Arial"/>
                <a:cs typeface="Arial"/>
                <a:sym typeface="Arial"/>
              </a:rPr>
              <a:t>rediction</a:t>
            </a:r>
            <a:r>
              <a:rPr lang="en">
                <a:latin typeface="Arial"/>
                <a:ea typeface="Arial"/>
                <a:cs typeface="Arial"/>
                <a:sym typeface="Arial"/>
              </a:rPr>
              <a:t> </a:t>
            </a:r>
            <a:endParaRPr>
              <a:latin typeface="Arial"/>
              <a:ea typeface="Arial"/>
              <a:cs typeface="Arial"/>
              <a:sym typeface="Arial"/>
            </a:endParaRPr>
          </a:p>
          <a:p>
            <a:pPr indent="-317500" lvl="1" marL="914400" rtl="0" algn="l">
              <a:spcBef>
                <a:spcPts val="0"/>
              </a:spcBef>
              <a:spcAft>
                <a:spcPts val="0"/>
              </a:spcAft>
              <a:buSzPts val="1400"/>
              <a:buFont typeface="Arial"/>
              <a:buChar char="-"/>
            </a:pPr>
            <a:r>
              <a:rPr lang="en">
                <a:latin typeface="Arial"/>
                <a:ea typeface="Arial"/>
                <a:cs typeface="Arial"/>
                <a:sym typeface="Arial"/>
              </a:rPr>
              <a:t>The result from LSTM is more convincing than other regression methods (Linear regression, CART)</a:t>
            </a:r>
            <a:endParaRPr>
              <a:latin typeface="Arial"/>
              <a:ea typeface="Arial"/>
              <a:cs typeface="Arial"/>
              <a:sym typeface="Arial"/>
            </a:endParaRPr>
          </a:p>
          <a:p>
            <a:pPr indent="-317500" lvl="2" marL="1371600" rtl="0" algn="l">
              <a:lnSpc>
                <a:spcPct val="107916"/>
              </a:lnSpc>
              <a:spcBef>
                <a:spcPts val="0"/>
              </a:spcBef>
              <a:spcAft>
                <a:spcPts val="0"/>
              </a:spcAft>
              <a:buClr>
                <a:srgbClr val="D9D9D9"/>
              </a:buClr>
              <a:buSzPts val="1400"/>
              <a:buFont typeface="Arial"/>
              <a:buChar char="-"/>
            </a:pPr>
            <a:r>
              <a:rPr lang="en">
                <a:solidFill>
                  <a:srgbClr val="D9D9D9"/>
                </a:solidFill>
                <a:latin typeface="Arial"/>
                <a:ea typeface="Arial"/>
                <a:cs typeface="Arial"/>
                <a:sym typeface="Arial"/>
              </a:rPr>
              <a:t>MSE 0.054 VS. MSE 0.06 VS. MSE 0.074</a:t>
            </a:r>
            <a:endParaRPr>
              <a:solidFill>
                <a:srgbClr val="D9D9D9"/>
              </a:solidFill>
              <a:latin typeface="Arial"/>
              <a:ea typeface="Arial"/>
              <a:cs typeface="Arial"/>
              <a:sym typeface="Arial"/>
            </a:endParaRPr>
          </a:p>
          <a:p>
            <a:pPr indent="-317500" lvl="1" marL="914400" rtl="0" algn="l">
              <a:lnSpc>
                <a:spcPct val="107916"/>
              </a:lnSpc>
              <a:spcBef>
                <a:spcPts val="800"/>
              </a:spcBef>
              <a:spcAft>
                <a:spcPts val="0"/>
              </a:spcAft>
              <a:buClr>
                <a:srgbClr val="D9D9D9"/>
              </a:buClr>
              <a:buSzPts val="1400"/>
              <a:buFont typeface="Arial"/>
              <a:buChar char="-"/>
            </a:pPr>
            <a:r>
              <a:rPr lang="en">
                <a:solidFill>
                  <a:srgbClr val="D9D9D9"/>
                </a:solidFill>
                <a:latin typeface="Arial"/>
                <a:ea typeface="Arial"/>
                <a:cs typeface="Arial"/>
                <a:sym typeface="Arial"/>
              </a:rPr>
              <a:t>Improvement needed for the LSTM model or apply the Reinforcement Learn for future work</a:t>
            </a:r>
            <a:endParaRPr>
              <a:solidFill>
                <a:srgbClr val="D9D9D9"/>
              </a:solidFill>
              <a:latin typeface="Arial"/>
              <a:ea typeface="Arial"/>
              <a:cs typeface="Arial"/>
              <a:sym typeface="Arial"/>
            </a:endParaRPr>
          </a:p>
          <a:p>
            <a:pPr indent="-342900" lvl="0" marL="457200" rtl="0" algn="l">
              <a:lnSpc>
                <a:spcPct val="107916"/>
              </a:lnSpc>
              <a:spcBef>
                <a:spcPts val="800"/>
              </a:spcBef>
              <a:spcAft>
                <a:spcPts val="0"/>
              </a:spcAft>
              <a:buClr>
                <a:srgbClr val="D9D9D9"/>
              </a:buClr>
              <a:buSzPts val="1800"/>
              <a:buFont typeface="Arial"/>
              <a:buChar char="-"/>
            </a:pPr>
            <a:r>
              <a:rPr lang="en">
                <a:solidFill>
                  <a:srgbClr val="D9D9D9"/>
                </a:solidFill>
                <a:latin typeface="Arial"/>
                <a:ea typeface="Arial"/>
                <a:cs typeface="Arial"/>
                <a:sym typeface="Arial"/>
              </a:rPr>
              <a:t>Price &amp; Action </a:t>
            </a:r>
            <a:r>
              <a:rPr lang="en">
                <a:solidFill>
                  <a:srgbClr val="D9D9D9"/>
                </a:solidFill>
                <a:latin typeface="Arial"/>
                <a:ea typeface="Arial"/>
                <a:cs typeface="Arial"/>
                <a:sym typeface="Arial"/>
              </a:rPr>
              <a:t>Prediction</a:t>
            </a:r>
            <a:r>
              <a:rPr lang="en">
                <a:solidFill>
                  <a:srgbClr val="D9D9D9"/>
                </a:solidFill>
                <a:latin typeface="Arial"/>
                <a:ea typeface="Arial"/>
                <a:cs typeface="Arial"/>
                <a:sym typeface="Arial"/>
              </a:rPr>
              <a:t> </a:t>
            </a:r>
            <a:endParaRPr>
              <a:solidFill>
                <a:srgbClr val="D9D9D9"/>
              </a:solidFill>
              <a:latin typeface="Arial"/>
              <a:ea typeface="Arial"/>
              <a:cs typeface="Arial"/>
              <a:sym typeface="Arial"/>
            </a:endParaRPr>
          </a:p>
          <a:p>
            <a:pPr indent="-317500" lvl="1" marL="914400" rtl="0" algn="l">
              <a:lnSpc>
                <a:spcPct val="107916"/>
              </a:lnSpc>
              <a:spcBef>
                <a:spcPts val="800"/>
              </a:spcBef>
              <a:spcAft>
                <a:spcPts val="0"/>
              </a:spcAft>
              <a:buClr>
                <a:srgbClr val="CCCCCC"/>
              </a:buClr>
              <a:buSzPts val="1400"/>
              <a:buFont typeface="Arial"/>
              <a:buChar char="-"/>
            </a:pPr>
            <a:r>
              <a:rPr lang="en">
                <a:solidFill>
                  <a:srgbClr val="CCCCCC"/>
                </a:solidFill>
                <a:latin typeface="Arial"/>
                <a:ea typeface="Arial"/>
                <a:cs typeface="Arial"/>
                <a:sym typeface="Arial"/>
              </a:rPr>
              <a:t>Both Rolling ARIMA and SARIMA can predict well on the one step forecast</a:t>
            </a:r>
            <a:endParaRPr>
              <a:solidFill>
                <a:srgbClr val="CCCCCC"/>
              </a:solidFill>
              <a:latin typeface="Arial"/>
              <a:ea typeface="Arial"/>
              <a:cs typeface="Arial"/>
              <a:sym typeface="Arial"/>
            </a:endParaRPr>
          </a:p>
          <a:p>
            <a:pPr indent="-317500" lvl="2" marL="1371600" rtl="0" algn="l">
              <a:lnSpc>
                <a:spcPct val="107916"/>
              </a:lnSpc>
              <a:spcBef>
                <a:spcPts val="800"/>
              </a:spcBef>
              <a:spcAft>
                <a:spcPts val="0"/>
              </a:spcAft>
              <a:buClr>
                <a:srgbClr val="CCCCCC"/>
              </a:buClr>
              <a:buSzPts val="1400"/>
              <a:buFont typeface="Arial"/>
              <a:buChar char="-"/>
            </a:pPr>
            <a:r>
              <a:rPr lang="en">
                <a:solidFill>
                  <a:srgbClr val="CCCCCC"/>
                </a:solidFill>
                <a:latin typeface="Arial"/>
                <a:ea typeface="Arial"/>
                <a:cs typeface="Arial"/>
                <a:sym typeface="Arial"/>
              </a:rPr>
              <a:t>For the future forecast, the models become less confident in our values</a:t>
            </a:r>
            <a:endParaRPr>
              <a:solidFill>
                <a:srgbClr val="CCCCCC"/>
              </a:solidFill>
              <a:latin typeface="Arial"/>
              <a:ea typeface="Arial"/>
              <a:cs typeface="Arial"/>
              <a:sym typeface="Arial"/>
            </a:endParaRPr>
          </a:p>
          <a:p>
            <a:pPr indent="-317500" lvl="1" marL="914400" rtl="0" algn="l">
              <a:lnSpc>
                <a:spcPct val="107916"/>
              </a:lnSpc>
              <a:spcBef>
                <a:spcPts val="800"/>
              </a:spcBef>
              <a:spcAft>
                <a:spcPts val="0"/>
              </a:spcAft>
              <a:buClr>
                <a:srgbClr val="CCCCCC"/>
              </a:buClr>
              <a:buSzPts val="1400"/>
              <a:buFont typeface="Arial"/>
              <a:buChar char="-"/>
            </a:pPr>
            <a:r>
              <a:rPr lang="en">
                <a:solidFill>
                  <a:srgbClr val="CCCCCC"/>
                </a:solidFill>
                <a:latin typeface="Arial"/>
                <a:ea typeface="Arial"/>
                <a:cs typeface="Arial"/>
                <a:sym typeface="Arial"/>
              </a:rPr>
              <a:t>The RNN Sequential model is accurate on predicting the charging, discharging actions</a:t>
            </a:r>
            <a:endParaRPr>
              <a:solidFill>
                <a:srgbClr val="CCCCCC"/>
              </a:solidFill>
              <a:latin typeface="Arial"/>
              <a:ea typeface="Arial"/>
              <a:cs typeface="Arial"/>
              <a:sym typeface="Arial"/>
            </a:endParaRPr>
          </a:p>
          <a:p>
            <a:pPr indent="-317500" lvl="1" marL="914400" rtl="0" algn="l">
              <a:lnSpc>
                <a:spcPct val="107916"/>
              </a:lnSpc>
              <a:spcBef>
                <a:spcPts val="800"/>
              </a:spcBef>
              <a:spcAft>
                <a:spcPts val="0"/>
              </a:spcAft>
              <a:buClr>
                <a:srgbClr val="CCCCCC"/>
              </a:buClr>
              <a:buSzPts val="1400"/>
              <a:buFont typeface="Arial"/>
              <a:buChar char="-"/>
            </a:pPr>
            <a:r>
              <a:rPr lang="en">
                <a:solidFill>
                  <a:srgbClr val="CCCCCC"/>
                </a:solidFill>
                <a:latin typeface="Arial"/>
                <a:ea typeface="Arial"/>
                <a:cs typeface="Arial"/>
                <a:sym typeface="Arial"/>
              </a:rPr>
              <a:t>Improvement: More features (e.g. economic status) and constraints (e.g. Battery capacity,charging efficiency) are needed  </a:t>
            </a:r>
            <a:endParaRPr>
              <a:solidFill>
                <a:srgbClr val="CCCCCC"/>
              </a:solidFill>
              <a:latin typeface="Arial"/>
              <a:ea typeface="Arial"/>
              <a:cs typeface="Arial"/>
              <a:sym typeface="Arial"/>
            </a:endParaRPr>
          </a:p>
          <a:p>
            <a:pPr indent="0" lvl="0" marL="914400" rtl="0" algn="l">
              <a:lnSpc>
                <a:spcPct val="107916"/>
              </a:lnSpc>
              <a:spcBef>
                <a:spcPts val="800"/>
              </a:spcBef>
              <a:spcAft>
                <a:spcPts val="800"/>
              </a:spcAft>
              <a:buNone/>
            </a:pPr>
            <a:r>
              <a:t/>
            </a:r>
            <a:endParaRPr>
              <a:solidFill>
                <a:srgbClr val="CCCCC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ph idx="1" type="body"/>
          </p:nvPr>
        </p:nvSpPr>
        <p:spPr>
          <a:xfrm>
            <a:off x="1168975" y="1603300"/>
            <a:ext cx="7037400" cy="2992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chemeClr val="dk1"/>
                </a:solidFill>
                <a:latin typeface="Arial"/>
                <a:ea typeface="Arial"/>
                <a:cs typeface="Arial"/>
                <a:sym typeface="Arial"/>
              </a:rPr>
              <a:t>GitHub: </a:t>
            </a:r>
            <a:r>
              <a:rPr b="1" lang="en" sz="3000">
                <a:solidFill>
                  <a:schemeClr val="dk1"/>
                </a:solidFill>
                <a:uFill>
                  <a:noFill/>
                </a:uFill>
                <a:latin typeface="Arial"/>
                <a:ea typeface="Arial"/>
                <a:cs typeface="Arial"/>
                <a:sym typeface="Arial"/>
                <a:hlinkClick r:id="rId3"/>
              </a:rPr>
              <a:t>IEOR_Tesla_final</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rPr b="1" lang="en" sz="3000">
                <a:solidFill>
                  <a:schemeClr val="dk1"/>
                </a:solidFill>
                <a:uFill>
                  <a:noFill/>
                </a:uFill>
                <a:latin typeface="Arial"/>
                <a:ea typeface="Arial"/>
                <a:cs typeface="Arial"/>
                <a:sym typeface="Arial"/>
                <a:hlinkClick r:id="rId4"/>
              </a:rPr>
              <a:t>h</a:t>
            </a:r>
            <a:r>
              <a:rPr b="1" lang="en" sz="3000">
                <a:solidFill>
                  <a:schemeClr val="dk1"/>
                </a:solidFill>
                <a:uFill>
                  <a:noFill/>
                </a:uFill>
                <a:latin typeface="Arial"/>
                <a:ea typeface="Arial"/>
                <a:cs typeface="Arial"/>
                <a:sym typeface="Arial"/>
                <a:hlinkClick r:id="rId5"/>
              </a:rPr>
              <a:t>ttps://github.com/hideonbushJ/IEOR_Tesla_final</a:t>
            </a:r>
            <a:endParaRPr b="1" sz="3000">
              <a:solidFill>
                <a:schemeClr val="dk1"/>
              </a:solidFill>
              <a:uFill>
                <a:noFill/>
              </a:uFill>
              <a:latin typeface="Arial"/>
              <a:ea typeface="Arial"/>
              <a:cs typeface="Arial"/>
              <a:sym typeface="Arial"/>
              <a:hlinkClick r:id="rId6"/>
            </a:endParaRPr>
          </a:p>
          <a:p>
            <a:pPr indent="0" lvl="0" marL="0" rtl="0" algn="l">
              <a:lnSpc>
                <a:spcPct val="100000"/>
              </a:lnSpc>
              <a:spcBef>
                <a:spcPts val="0"/>
              </a:spcBef>
              <a:spcAft>
                <a:spcPts val="0"/>
              </a:spcAft>
              <a:buNone/>
            </a:pPr>
            <a:r>
              <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p:txBody>
      </p:sp>
      <p:sp>
        <p:nvSpPr>
          <p:cNvPr id="255" name="Google Shape;255;p38"/>
          <p:cNvSpPr txBox="1"/>
          <p:nvPr/>
        </p:nvSpPr>
        <p:spPr>
          <a:xfrm>
            <a:off x="1858625" y="401100"/>
            <a:ext cx="6172200" cy="10536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rPr b="1" lang="en" sz="3600">
                <a:solidFill>
                  <a:srgbClr val="EA9999"/>
                </a:solidFill>
                <a:latin typeface="Average"/>
                <a:ea typeface="Average"/>
                <a:cs typeface="Average"/>
                <a:sym typeface="Average"/>
              </a:rPr>
              <a:t>Thanks!</a:t>
            </a:r>
            <a:endParaRPr b="1" sz="3600">
              <a:solidFill>
                <a:srgbClr val="EA9999"/>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Background (Predict Throughput Ratio)</a:t>
            </a:r>
            <a:endParaRPr b="1">
              <a:latin typeface="Arial"/>
              <a:ea typeface="Arial"/>
              <a:cs typeface="Arial"/>
              <a:sym typeface="Arial"/>
            </a:endParaRPr>
          </a:p>
        </p:txBody>
      </p:sp>
      <p:sp>
        <p:nvSpPr>
          <p:cNvPr id="73" name="Google Shape;73;p15"/>
          <p:cNvSpPr txBox="1"/>
          <p:nvPr>
            <p:ph idx="1" type="body"/>
          </p:nvPr>
        </p:nvSpPr>
        <p:spPr>
          <a:xfrm>
            <a:off x="311700" y="1322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rial"/>
                <a:ea typeface="Arial"/>
                <a:cs typeface="Arial"/>
                <a:sym typeface="Arial"/>
              </a:rPr>
              <a:t>T</a:t>
            </a:r>
            <a:r>
              <a:rPr lang="en">
                <a:solidFill>
                  <a:srgbClr val="FFFFFF"/>
                </a:solidFill>
                <a:latin typeface="Arial"/>
                <a:ea typeface="Arial"/>
                <a:cs typeface="Arial"/>
                <a:sym typeface="Arial"/>
              </a:rPr>
              <a:t>o predict throughput ratio to optimize the state of charge (SOC) of storage resources using machine learning methods: </a:t>
            </a:r>
            <a:endParaRPr>
              <a:solidFill>
                <a:srgbClr val="FFFFFF"/>
              </a:solidFill>
              <a:latin typeface="Arial"/>
              <a:ea typeface="Arial"/>
              <a:cs typeface="Arial"/>
              <a:sym typeface="Arial"/>
            </a:endParaRPr>
          </a:p>
          <a:p>
            <a:pPr indent="-342900" lvl="0" marL="457200" marR="0" rtl="0" algn="l">
              <a:lnSpc>
                <a:spcPct val="115000"/>
              </a:lnSpc>
              <a:spcBef>
                <a:spcPts val="1100"/>
              </a:spcBef>
              <a:spcAft>
                <a:spcPts val="0"/>
              </a:spcAft>
              <a:buClr>
                <a:srgbClr val="FFFFFF"/>
              </a:buClr>
              <a:buSzPts val="1800"/>
              <a:buFont typeface="Arial"/>
              <a:buChar char="●"/>
            </a:pPr>
            <a:r>
              <a:rPr lang="en">
                <a:solidFill>
                  <a:srgbClr val="FFFFFF"/>
                </a:solidFill>
                <a:latin typeface="Arial"/>
                <a:ea typeface="Arial"/>
                <a:cs typeface="Arial"/>
                <a:sym typeface="Arial"/>
              </a:rPr>
              <a:t>Constant grid frequency: 60Hz  </a:t>
            </a:r>
            <a:endParaRPr>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Frequency regulation: </a:t>
            </a:r>
            <a:endParaRPr>
              <a:solidFill>
                <a:srgbClr val="FFFFFF"/>
              </a:solidFill>
              <a:latin typeface="Arial"/>
              <a:ea typeface="Arial"/>
              <a:cs typeface="Arial"/>
              <a:sym typeface="Arial"/>
            </a:endParaRPr>
          </a:p>
          <a:p>
            <a:pPr indent="-317500" lvl="1" marL="914400" marR="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Essential for energy storage monetization</a:t>
            </a:r>
            <a:endParaRPr>
              <a:solidFill>
                <a:srgbClr val="FFFFFF"/>
              </a:solidFill>
              <a:latin typeface="Arial"/>
              <a:ea typeface="Arial"/>
              <a:cs typeface="Arial"/>
              <a:sym typeface="Arial"/>
            </a:endParaRPr>
          </a:p>
          <a:p>
            <a:pPr indent="-317500" lvl="1" marL="914400" marR="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Keep the frequency constant</a:t>
            </a:r>
            <a:endParaRPr>
              <a:solidFill>
                <a:srgbClr val="FFFFFF"/>
              </a:solidFill>
              <a:latin typeface="Arial"/>
              <a:ea typeface="Arial"/>
              <a:cs typeface="Arial"/>
              <a:sym typeface="Arial"/>
            </a:endParaRPr>
          </a:p>
          <a:p>
            <a:pPr indent="-342900" lvl="0" marL="457200" rtl="0" algn="l">
              <a:spcBef>
                <a:spcPts val="0"/>
              </a:spcBef>
              <a:spcAft>
                <a:spcPts val="0"/>
              </a:spcAft>
              <a:buClr>
                <a:srgbClr val="FFFFFF"/>
              </a:buClr>
              <a:buSzPts val="1800"/>
              <a:buFont typeface="Arial"/>
              <a:buChar char="●"/>
            </a:pPr>
            <a:r>
              <a:rPr lang="en">
                <a:solidFill>
                  <a:schemeClr val="dk1"/>
                </a:solidFill>
                <a:latin typeface="Arial"/>
                <a:ea typeface="Arial"/>
                <a:cs typeface="Arial"/>
                <a:sym typeface="Arial"/>
              </a:rPr>
              <a:t>the higher the throughput ratio, the higher the energy intensity</a:t>
            </a:r>
            <a:endParaRPr>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rgbClr val="FFFFFF"/>
              </a:buClr>
              <a:buSzPts val="1800"/>
              <a:buFont typeface="Arial"/>
              <a:buChar char="●"/>
            </a:pPr>
            <a:r>
              <a:rPr lang="en">
                <a:solidFill>
                  <a:srgbClr val="FFFFFF"/>
                </a:solidFill>
                <a:latin typeface="Arial"/>
                <a:ea typeface="Arial"/>
                <a:cs typeface="Arial"/>
                <a:sym typeface="Arial"/>
              </a:rPr>
              <a:t>Tesla Powerpack: </a:t>
            </a:r>
            <a:endParaRPr>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charged by wind farms</a:t>
            </a:r>
            <a:endParaRPr>
              <a:solidFill>
                <a:srgbClr val="FFFFFF"/>
              </a:solidFill>
              <a:latin typeface="Arial"/>
              <a:ea typeface="Arial"/>
              <a:cs typeface="Arial"/>
              <a:sym typeface="Arial"/>
            </a:endParaRPr>
          </a:p>
          <a:p>
            <a:pPr indent="-317500" lvl="1" marL="914400" marR="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able to keep grid frequency within nominal range (charging and discharging)</a:t>
            </a:r>
            <a:endParaRPr>
              <a:solidFill>
                <a:srgbClr val="FFFFFF"/>
              </a:solidFill>
              <a:latin typeface="Arial"/>
              <a:ea typeface="Arial"/>
              <a:cs typeface="Arial"/>
              <a:sym typeface="Arial"/>
            </a:endParaRPr>
          </a:p>
          <a:p>
            <a:pPr indent="-317500" lvl="1" marL="914400" marR="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faster and more economical way. </a:t>
            </a:r>
            <a:endParaRPr>
              <a:solidFill>
                <a:srgbClr val="FFFFFF"/>
              </a:solidFill>
              <a:latin typeface="Arial"/>
              <a:ea typeface="Arial"/>
              <a:cs typeface="Arial"/>
              <a:sym typeface="Arial"/>
            </a:endParaRPr>
          </a:p>
          <a:p>
            <a:pPr indent="0" lvl="0" marL="0" marR="0" rtl="0" algn="l">
              <a:lnSpc>
                <a:spcPct val="115000"/>
              </a:lnSpc>
              <a:spcBef>
                <a:spcPts val="1100"/>
              </a:spcBef>
              <a:spcAft>
                <a:spcPts val="0"/>
              </a:spcAft>
              <a:buNone/>
            </a:pPr>
            <a:r>
              <a:rPr lang="en">
                <a:solidFill>
                  <a:srgbClr val="FFFFFF"/>
                </a:solidFill>
                <a:latin typeface="Arial"/>
                <a:ea typeface="Arial"/>
                <a:cs typeface="Arial"/>
                <a:sym typeface="Arial"/>
              </a:rPr>
              <a:t> </a:t>
            </a:r>
            <a:endParaRPr>
              <a:solidFill>
                <a:srgbClr val="FFFFFF"/>
              </a:solidFill>
              <a:latin typeface="Arial"/>
              <a:ea typeface="Arial"/>
              <a:cs typeface="Arial"/>
              <a:sym typeface="Arial"/>
            </a:endParaRPr>
          </a:p>
          <a:p>
            <a:pPr indent="457200" lvl="0" marL="0" marR="0" rtl="0" algn="l">
              <a:lnSpc>
                <a:spcPct val="115000"/>
              </a:lnSpc>
              <a:spcBef>
                <a:spcPts val="1100"/>
              </a:spcBef>
              <a:spcAft>
                <a:spcPts val="0"/>
              </a:spcAft>
              <a:buNone/>
            </a:pPr>
            <a:r>
              <a:t/>
            </a:r>
            <a:endParaRPr>
              <a:solidFill>
                <a:srgbClr val="FFFFFF"/>
              </a:solidFill>
              <a:latin typeface="Arial"/>
              <a:ea typeface="Arial"/>
              <a:cs typeface="Arial"/>
              <a:sym typeface="Arial"/>
            </a:endParaRPr>
          </a:p>
          <a:p>
            <a:pPr indent="457200" lvl="0" marL="0" marR="0" rtl="0" algn="l">
              <a:lnSpc>
                <a:spcPct val="115000"/>
              </a:lnSpc>
              <a:spcBef>
                <a:spcPts val="1100"/>
              </a:spcBef>
              <a:spcAft>
                <a:spcPts val="1100"/>
              </a:spcAft>
              <a:buNone/>
            </a:pPr>
            <a:r>
              <a:t/>
            </a:r>
            <a:endParaRPr>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Bac</a:t>
            </a:r>
            <a:r>
              <a:rPr b="1" lang="en">
                <a:latin typeface="Arial"/>
                <a:ea typeface="Arial"/>
                <a:cs typeface="Arial"/>
                <a:sym typeface="Arial"/>
              </a:rPr>
              <a:t>kgroun</a:t>
            </a:r>
            <a:r>
              <a:rPr b="1" lang="en">
                <a:latin typeface="Arial"/>
                <a:ea typeface="Arial"/>
                <a:cs typeface="Arial"/>
                <a:sym typeface="Arial"/>
              </a:rPr>
              <a:t>d (Predict </a:t>
            </a:r>
            <a:r>
              <a:rPr b="1" lang="en">
                <a:latin typeface="Arial"/>
                <a:ea typeface="Arial"/>
                <a:cs typeface="Arial"/>
                <a:sym typeface="Arial"/>
              </a:rPr>
              <a:t>Price and Ch</a:t>
            </a:r>
            <a:r>
              <a:rPr b="1" lang="en">
                <a:latin typeface="Arial"/>
                <a:ea typeface="Arial"/>
                <a:cs typeface="Arial"/>
                <a:sym typeface="Arial"/>
              </a:rPr>
              <a:t>arging)</a:t>
            </a:r>
            <a:endParaRPr b="1">
              <a:latin typeface="Arial"/>
              <a:ea typeface="Arial"/>
              <a:cs typeface="Arial"/>
              <a:sym typeface="Arial"/>
            </a:endParaRPr>
          </a:p>
        </p:txBody>
      </p:sp>
      <p:sp>
        <p:nvSpPr>
          <p:cNvPr id="79" name="Google Shape;79;p16"/>
          <p:cNvSpPr txBox="1"/>
          <p:nvPr>
            <p:ph idx="1" type="body"/>
          </p:nvPr>
        </p:nvSpPr>
        <p:spPr>
          <a:xfrm>
            <a:off x="311700" y="17751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FFFFFF"/>
                </a:solidFill>
                <a:latin typeface="Arial"/>
                <a:ea typeface="Arial"/>
                <a:cs typeface="Arial"/>
                <a:sym typeface="Arial"/>
              </a:rPr>
              <a:t>To predict electricity price: </a:t>
            </a:r>
            <a:endParaRPr>
              <a:solidFill>
                <a:srgbClr val="FFFFFF"/>
              </a:solidFill>
              <a:latin typeface="Arial"/>
              <a:ea typeface="Arial"/>
              <a:cs typeface="Arial"/>
              <a:sym typeface="Arial"/>
            </a:endParaRPr>
          </a:p>
          <a:p>
            <a:pPr indent="0" lvl="0" marL="0" marR="0" rtl="0" algn="l">
              <a:lnSpc>
                <a:spcPct val="115000"/>
              </a:lnSpc>
              <a:spcBef>
                <a:spcPts val="1100"/>
              </a:spcBef>
              <a:spcAft>
                <a:spcPts val="1100"/>
              </a:spcAft>
              <a:buNone/>
            </a:pPr>
            <a:r>
              <a:rPr lang="en">
                <a:solidFill>
                  <a:srgbClr val="FFFFFF"/>
                </a:solidFill>
                <a:latin typeface="Arial"/>
                <a:ea typeface="Arial"/>
                <a:cs typeface="Arial"/>
                <a:sym typeface="Arial"/>
              </a:rPr>
              <a:t>The Hornsdale Power Reserve has its business in the energy exchanging market, which requires charging and discharging electricity with the current price. Accurate prediction of the future electricity price is essential for making the best decision on when to charge and discharge</a:t>
            </a:r>
            <a:endParaRPr>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grpSp>
        <p:nvGrpSpPr>
          <p:cNvPr id="84" name="Google Shape;84;p17"/>
          <p:cNvGrpSpPr/>
          <p:nvPr/>
        </p:nvGrpSpPr>
        <p:grpSpPr>
          <a:xfrm>
            <a:off x="239850" y="399738"/>
            <a:ext cx="8430225" cy="4524137"/>
            <a:chOff x="470825" y="423850"/>
            <a:chExt cx="8430225" cy="4524137"/>
          </a:xfrm>
        </p:grpSpPr>
        <p:sp>
          <p:nvSpPr>
            <p:cNvPr id="85" name="Google Shape;85;p17"/>
            <p:cNvSpPr/>
            <p:nvPr/>
          </p:nvSpPr>
          <p:spPr>
            <a:xfrm>
              <a:off x="848150" y="1257987"/>
              <a:ext cx="8052900" cy="3690000"/>
            </a:xfrm>
            <a:prstGeom prst="roundRect">
              <a:avLst>
                <a:gd fmla="val 16667" name="adj"/>
              </a:avLst>
            </a:prstGeom>
            <a:solidFill>
              <a:srgbClr val="FFFFFF">
                <a:alpha val="0"/>
              </a:srgbClr>
            </a:solidFill>
            <a:ln cap="flat" cmpd="sng" w="25400">
              <a:solidFill>
                <a:srgbClr val="4F81BD"/>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Helvetica Neue"/>
                <a:ea typeface="Helvetica Neue"/>
                <a:cs typeface="Helvetica Neue"/>
                <a:sym typeface="Helvetica Neue"/>
              </a:endParaRPr>
            </a:p>
          </p:txBody>
        </p:sp>
        <p:sp>
          <p:nvSpPr>
            <p:cNvPr id="86" name="Google Shape;86;p17"/>
            <p:cNvSpPr txBox="1"/>
            <p:nvPr/>
          </p:nvSpPr>
          <p:spPr>
            <a:xfrm>
              <a:off x="470825" y="423850"/>
              <a:ext cx="5300400" cy="668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000">
                  <a:solidFill>
                    <a:schemeClr val="dk1"/>
                  </a:solidFill>
                </a:rPr>
                <a:t>Architecture (SA)</a:t>
              </a:r>
              <a:r>
                <a:rPr b="1" lang="en" sz="2400">
                  <a:solidFill>
                    <a:srgbClr val="FFFFFF"/>
                  </a:solidFill>
                  <a:latin typeface="Helvetica Neue"/>
                  <a:ea typeface="Helvetica Neue"/>
                  <a:cs typeface="Helvetica Neue"/>
                  <a:sym typeface="Helvetica Neue"/>
                </a:rPr>
                <a:t> </a:t>
              </a:r>
              <a:endParaRPr b="1" sz="2400">
                <a:solidFill>
                  <a:srgbClr val="FFFFFF"/>
                </a:solidFill>
                <a:latin typeface="Helvetica Neue"/>
                <a:ea typeface="Helvetica Neue"/>
                <a:cs typeface="Helvetica Neue"/>
                <a:sym typeface="Helvetica Neue"/>
              </a:endParaRPr>
            </a:p>
          </p:txBody>
        </p:sp>
        <p:sp>
          <p:nvSpPr>
            <p:cNvPr id="87" name="Google Shape;87;p17"/>
            <p:cNvSpPr/>
            <p:nvPr/>
          </p:nvSpPr>
          <p:spPr>
            <a:xfrm>
              <a:off x="1703676" y="2270125"/>
              <a:ext cx="1493100" cy="1406400"/>
            </a:xfrm>
            <a:prstGeom prst="rect">
              <a:avLst/>
            </a:prstGeom>
            <a:solidFill>
              <a:srgbClr val="9BBB59"/>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 sz="1200">
                  <a:solidFill>
                    <a:srgbClr val="FFFFFF"/>
                  </a:solidFill>
                </a:rPr>
                <a:t>Time-series dataset:</a:t>
              </a:r>
              <a:r>
                <a:rPr lang="en" sz="1200">
                  <a:solidFill>
                    <a:srgbClr val="FFFFFF"/>
                  </a:solidFill>
                </a:rPr>
                <a:t> </a:t>
              </a:r>
              <a:r>
                <a:rPr lang="en" sz="1200">
                  <a:solidFill>
                    <a:srgbClr val="FFFFFF"/>
                  </a:solidFill>
                </a:rPr>
                <a:t>"frequency”, “wind_generation” and “throughput ratio”,”price”,</a:t>
              </a:r>
              <a:endParaRPr sz="1200">
                <a:solidFill>
                  <a:srgbClr val="FFFFFF"/>
                </a:solidFill>
              </a:endParaRPr>
            </a:p>
            <a:p>
              <a:pPr indent="0" lvl="0" marL="0" marR="0" rtl="0" algn="l">
                <a:spcBef>
                  <a:spcPts val="0"/>
                </a:spcBef>
                <a:spcAft>
                  <a:spcPts val="0"/>
                </a:spcAft>
                <a:buNone/>
              </a:pPr>
              <a:r>
                <a:rPr lang="en" sz="1200">
                  <a:solidFill>
                    <a:srgbClr val="FFFFFF"/>
                  </a:solidFill>
                </a:rPr>
                <a:t>”charging”</a:t>
              </a:r>
              <a:endParaRPr sz="1200">
                <a:solidFill>
                  <a:srgbClr val="FFFFFF"/>
                </a:solidFill>
              </a:endParaRPr>
            </a:p>
          </p:txBody>
        </p:sp>
        <p:sp>
          <p:nvSpPr>
            <p:cNvPr id="88" name="Google Shape;88;p17"/>
            <p:cNvSpPr txBox="1"/>
            <p:nvPr/>
          </p:nvSpPr>
          <p:spPr>
            <a:xfrm>
              <a:off x="1632525" y="1691900"/>
              <a:ext cx="1900800" cy="646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a:solidFill>
                    <a:srgbClr val="FFFFFF"/>
                  </a:solidFill>
                </a:rPr>
                <a:t>Possible Inputs</a:t>
              </a:r>
              <a:br>
                <a:rPr lang="en">
                  <a:solidFill>
                    <a:srgbClr val="FFFFFF"/>
                  </a:solidFill>
                </a:rPr>
              </a:br>
              <a:r>
                <a:rPr lang="en">
                  <a:solidFill>
                    <a:srgbClr val="FFFFFF"/>
                  </a:solidFill>
                </a:rPr>
                <a:t>Code Blocks</a:t>
              </a:r>
              <a:endParaRPr>
                <a:solidFill>
                  <a:srgbClr val="FFFFFF"/>
                </a:solidFill>
                <a:latin typeface="Helvetica Neue"/>
                <a:ea typeface="Helvetica Neue"/>
                <a:cs typeface="Helvetica Neue"/>
                <a:sym typeface="Helvetica Neue"/>
              </a:endParaRPr>
            </a:p>
          </p:txBody>
        </p:sp>
        <p:sp>
          <p:nvSpPr>
            <p:cNvPr id="89" name="Google Shape;89;p17"/>
            <p:cNvSpPr/>
            <p:nvPr/>
          </p:nvSpPr>
          <p:spPr>
            <a:xfrm>
              <a:off x="3646938" y="2270200"/>
              <a:ext cx="3545700" cy="1032000"/>
            </a:xfrm>
            <a:prstGeom prst="rect">
              <a:avLst/>
            </a:prstGeom>
            <a:solidFill>
              <a:srgbClr val="F7964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100"/>
                <a:buFont typeface="Arial"/>
                <a:buNone/>
              </a:pPr>
              <a:r>
                <a:t/>
              </a:r>
              <a:endParaRPr>
                <a:solidFill>
                  <a:srgbClr val="FFFFFF"/>
                </a:solidFill>
                <a:latin typeface="Calibri"/>
                <a:ea typeface="Calibri"/>
                <a:cs typeface="Calibri"/>
                <a:sym typeface="Calibri"/>
              </a:endParaRPr>
            </a:p>
            <a:p>
              <a:pPr indent="0" lvl="0" marL="0" marR="0" rtl="0" algn="l">
                <a:spcBef>
                  <a:spcPts val="0"/>
                </a:spcBef>
                <a:spcAft>
                  <a:spcPts val="0"/>
                </a:spcAft>
                <a:buClr>
                  <a:srgbClr val="000000"/>
                </a:buClr>
                <a:buSzPts val="1100"/>
                <a:buFont typeface="Arial"/>
                <a:buNone/>
              </a:pPr>
              <a:r>
                <a:rPr lang="en" sz="1200">
                  <a:solidFill>
                    <a:srgbClr val="FFFFFF"/>
                  </a:solidFill>
                </a:rPr>
                <a:t>Regression</a:t>
              </a:r>
              <a:endParaRPr sz="1200">
                <a:solidFill>
                  <a:srgbClr val="FFFFFF"/>
                </a:solidFill>
              </a:endParaRPr>
            </a:p>
            <a:p>
              <a:pPr indent="0" lvl="0" marL="0" marR="0" rtl="0" algn="l">
                <a:spcBef>
                  <a:spcPts val="0"/>
                </a:spcBef>
                <a:spcAft>
                  <a:spcPts val="0"/>
                </a:spcAft>
                <a:buClr>
                  <a:srgbClr val="000000"/>
                </a:buClr>
                <a:buSzPts val="1100"/>
                <a:buFont typeface="Arial"/>
                <a:buNone/>
              </a:pPr>
              <a:r>
                <a:rPr lang="en" sz="1200">
                  <a:solidFill>
                    <a:srgbClr val="FFFFFF"/>
                  </a:solidFill>
                </a:rPr>
                <a:t>ARIMA</a:t>
              </a:r>
              <a:endParaRPr sz="1200">
                <a:solidFill>
                  <a:srgbClr val="FFFFFF"/>
                </a:solidFill>
              </a:endParaRPr>
            </a:p>
            <a:p>
              <a:pPr indent="0" lvl="0" marL="0" marR="0" rtl="0" algn="l">
                <a:spcBef>
                  <a:spcPts val="0"/>
                </a:spcBef>
                <a:spcAft>
                  <a:spcPts val="0"/>
                </a:spcAft>
                <a:buClr>
                  <a:srgbClr val="000000"/>
                </a:buClr>
                <a:buSzPts val="1100"/>
                <a:buFont typeface="Arial"/>
                <a:buNone/>
              </a:pPr>
              <a:r>
                <a:rPr lang="en" sz="1200">
                  <a:solidFill>
                    <a:srgbClr val="FFFFFF"/>
                  </a:solidFill>
                </a:rPr>
                <a:t>SARIMA</a:t>
              </a:r>
              <a:endParaRPr sz="1200">
                <a:solidFill>
                  <a:srgbClr val="FFFFFF"/>
                </a:solidFill>
              </a:endParaRPr>
            </a:p>
            <a:p>
              <a:pPr indent="0" lvl="0" marL="0" marR="0" rtl="0" algn="l">
                <a:spcBef>
                  <a:spcPts val="0"/>
                </a:spcBef>
                <a:spcAft>
                  <a:spcPts val="0"/>
                </a:spcAft>
                <a:buClr>
                  <a:srgbClr val="000000"/>
                </a:buClr>
                <a:buSzPts val="1100"/>
                <a:buFont typeface="Arial"/>
                <a:buNone/>
              </a:pPr>
              <a:r>
                <a:rPr lang="en" sz="1200">
                  <a:solidFill>
                    <a:srgbClr val="FFFFFF"/>
                  </a:solidFill>
                </a:rPr>
                <a:t>Long Short-term Method</a:t>
              </a:r>
              <a:endParaRPr sz="1200">
                <a:solidFill>
                  <a:srgbClr val="FFFFFF"/>
                </a:solidFill>
              </a:endParaRPr>
            </a:p>
            <a:p>
              <a:pPr indent="0" lvl="0" marL="0" marR="0" rtl="0" algn="l">
                <a:spcBef>
                  <a:spcPts val="0"/>
                </a:spcBef>
                <a:spcAft>
                  <a:spcPts val="0"/>
                </a:spcAft>
                <a:buClr>
                  <a:srgbClr val="000000"/>
                </a:buClr>
                <a:buSzPts val="1100"/>
                <a:buFont typeface="Arial"/>
                <a:buNone/>
              </a:pPr>
              <a:r>
                <a:rPr lang="en" sz="1200">
                  <a:solidFill>
                    <a:srgbClr val="FFFFFF"/>
                  </a:solidFill>
                </a:rPr>
                <a:t>Classification and Regression Trees</a:t>
              </a:r>
              <a:endParaRPr sz="1200">
                <a:solidFill>
                  <a:srgbClr val="FFFFFF"/>
                </a:solidFill>
              </a:endParaRPr>
            </a:p>
            <a:p>
              <a:pPr indent="0" lvl="0" marL="0" marR="0" rtl="0" algn="l">
                <a:spcBef>
                  <a:spcPts val="0"/>
                </a:spcBef>
                <a:spcAft>
                  <a:spcPts val="0"/>
                </a:spcAft>
                <a:buNone/>
              </a:pPr>
              <a:r>
                <a:t/>
              </a:r>
              <a:endParaRPr>
                <a:solidFill>
                  <a:srgbClr val="FFFFFF"/>
                </a:solidFill>
                <a:latin typeface="Helvetica Neue"/>
                <a:ea typeface="Helvetica Neue"/>
                <a:cs typeface="Helvetica Neue"/>
                <a:sym typeface="Helvetica Neue"/>
              </a:endParaRPr>
            </a:p>
          </p:txBody>
        </p:sp>
        <p:sp>
          <p:nvSpPr>
            <p:cNvPr id="90" name="Google Shape;90;p17"/>
            <p:cNvSpPr txBox="1"/>
            <p:nvPr/>
          </p:nvSpPr>
          <p:spPr>
            <a:xfrm>
              <a:off x="3826775" y="1792788"/>
              <a:ext cx="2951400" cy="30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rPr>
                <a:t>Compute including test, train, split</a:t>
              </a:r>
              <a:endParaRPr>
                <a:solidFill>
                  <a:srgbClr val="FFFFFF"/>
                </a:solidFill>
                <a:latin typeface="Helvetica Neue"/>
                <a:ea typeface="Helvetica Neue"/>
                <a:cs typeface="Helvetica Neue"/>
                <a:sym typeface="Helvetica Neue"/>
              </a:endParaRPr>
            </a:p>
          </p:txBody>
        </p:sp>
        <p:sp>
          <p:nvSpPr>
            <p:cNvPr id="91" name="Google Shape;91;p17"/>
            <p:cNvSpPr/>
            <p:nvPr/>
          </p:nvSpPr>
          <p:spPr>
            <a:xfrm>
              <a:off x="5043520" y="3370587"/>
              <a:ext cx="2114700" cy="676200"/>
            </a:xfrm>
            <a:prstGeom prst="rect">
              <a:avLst/>
            </a:prstGeom>
            <a:solidFill>
              <a:srgbClr val="8064A2"/>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
                  <a:solidFill>
                    <a:srgbClr val="FFFFFF"/>
                  </a:solidFill>
                  <a:latin typeface="Helvetica Neue"/>
                  <a:ea typeface="Helvetica Neue"/>
                  <a:cs typeface="Helvetica Neue"/>
                  <a:sym typeface="Helvetica Neue"/>
                </a:rPr>
                <a:t>    Short Term Storage:</a:t>
              </a:r>
              <a:endParaRPr>
                <a:solidFill>
                  <a:srgbClr val="FFFFFF"/>
                </a:solidFill>
                <a:latin typeface="Helvetica Neue"/>
                <a:ea typeface="Helvetica Neue"/>
                <a:cs typeface="Helvetica Neue"/>
                <a:sym typeface="Helvetica Neue"/>
              </a:endParaRPr>
            </a:p>
            <a:p>
              <a:pPr indent="0" lvl="0" marL="0" rtl="0" algn="l">
                <a:spcBef>
                  <a:spcPts val="0"/>
                </a:spcBef>
                <a:spcAft>
                  <a:spcPts val="0"/>
                </a:spcAft>
                <a:buClr>
                  <a:srgbClr val="000000"/>
                </a:buClr>
                <a:buFont typeface="Arial"/>
                <a:buNone/>
              </a:pPr>
              <a:r>
                <a:rPr lang="en">
                  <a:solidFill>
                    <a:srgbClr val="FFFFFF"/>
                  </a:solidFill>
                  <a:latin typeface="Helvetica Neue"/>
                  <a:ea typeface="Helvetica Neue"/>
                  <a:cs typeface="Helvetica Neue"/>
                  <a:sym typeface="Helvetica Neue"/>
                </a:rPr>
                <a:t>    Pandas</a:t>
              </a:r>
              <a:endParaRPr>
                <a:solidFill>
                  <a:srgbClr val="FFFFFF"/>
                </a:solidFill>
                <a:latin typeface="Helvetica Neue"/>
                <a:ea typeface="Helvetica Neue"/>
                <a:cs typeface="Helvetica Neue"/>
                <a:sym typeface="Helvetica Neue"/>
              </a:endParaRPr>
            </a:p>
          </p:txBody>
        </p:sp>
        <p:sp>
          <p:nvSpPr>
            <p:cNvPr id="92" name="Google Shape;92;p17"/>
            <p:cNvSpPr/>
            <p:nvPr/>
          </p:nvSpPr>
          <p:spPr>
            <a:xfrm>
              <a:off x="3598319" y="4115157"/>
              <a:ext cx="3545700" cy="676200"/>
            </a:xfrm>
            <a:prstGeom prst="rect">
              <a:avLst/>
            </a:prstGeom>
            <a:solidFill>
              <a:srgbClr val="1F497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rgbClr val="FFFFFF"/>
                  </a:solidFill>
                  <a:latin typeface="Helvetica Neue"/>
                  <a:ea typeface="Helvetica Neue"/>
                  <a:cs typeface="Helvetica Neue"/>
                  <a:sym typeface="Helvetica Neue"/>
                </a:rPr>
                <a:t>Long Term Storage: SQL </a:t>
              </a:r>
              <a:endParaRPr>
                <a:latin typeface="Helvetica Neue"/>
                <a:ea typeface="Helvetica Neue"/>
                <a:cs typeface="Helvetica Neue"/>
                <a:sym typeface="Helvetica Neue"/>
              </a:endParaRPr>
            </a:p>
          </p:txBody>
        </p:sp>
        <p:cxnSp>
          <p:nvCxnSpPr>
            <p:cNvPr id="93" name="Google Shape;93;p17"/>
            <p:cNvCxnSpPr/>
            <p:nvPr/>
          </p:nvCxnSpPr>
          <p:spPr>
            <a:xfrm>
              <a:off x="3894743" y="3339968"/>
              <a:ext cx="0" cy="737400"/>
            </a:xfrm>
            <a:prstGeom prst="straightConnector1">
              <a:avLst/>
            </a:prstGeom>
            <a:noFill/>
            <a:ln cap="flat" cmpd="sng" w="25400">
              <a:solidFill>
                <a:srgbClr val="4F81BD"/>
              </a:solidFill>
              <a:prstDash val="solid"/>
              <a:round/>
              <a:headEnd len="med" w="med" type="stealth"/>
              <a:tailEnd len="med" w="med" type="stealth"/>
            </a:ln>
            <a:effectLst>
              <a:outerShdw blurRad="40000" rotWithShape="0" dir="5400000" dist="20000">
                <a:srgbClr val="000000">
                  <a:alpha val="37650"/>
                </a:srgbClr>
              </a:outerShdw>
            </a:effectLst>
          </p:spPr>
        </p:cxnSp>
        <p:cxnSp>
          <p:nvCxnSpPr>
            <p:cNvPr id="94" name="Google Shape;94;p17"/>
            <p:cNvCxnSpPr/>
            <p:nvPr/>
          </p:nvCxnSpPr>
          <p:spPr>
            <a:xfrm>
              <a:off x="4743575" y="3403125"/>
              <a:ext cx="5700" cy="611100"/>
            </a:xfrm>
            <a:prstGeom prst="straightConnector1">
              <a:avLst/>
            </a:prstGeom>
            <a:noFill/>
            <a:ln cap="flat" cmpd="sng" w="25400">
              <a:solidFill>
                <a:srgbClr val="FFFFFF"/>
              </a:solidFill>
              <a:prstDash val="solid"/>
              <a:round/>
              <a:headEnd len="med" w="med" type="stealth"/>
              <a:tailEnd len="med" w="med" type="stealth"/>
            </a:ln>
            <a:effectLst>
              <a:outerShdw blurRad="40000" rotWithShape="0" dir="5400000" dist="20000">
                <a:srgbClr val="000000">
                  <a:alpha val="37650"/>
                </a:srgbClr>
              </a:outerShdw>
            </a:effectLst>
          </p:spPr>
        </p:cxnSp>
        <p:cxnSp>
          <p:nvCxnSpPr>
            <p:cNvPr id="95" name="Google Shape;95;p17"/>
            <p:cNvCxnSpPr/>
            <p:nvPr/>
          </p:nvCxnSpPr>
          <p:spPr>
            <a:xfrm>
              <a:off x="3202187" y="2788089"/>
              <a:ext cx="441600" cy="9000"/>
            </a:xfrm>
            <a:prstGeom prst="straightConnector1">
              <a:avLst/>
            </a:prstGeom>
            <a:noFill/>
            <a:ln cap="flat" cmpd="sng" w="25400">
              <a:solidFill>
                <a:srgbClr val="4F81BD"/>
              </a:solidFill>
              <a:prstDash val="solid"/>
              <a:round/>
              <a:headEnd len="med" w="med" type="stealth"/>
              <a:tailEnd len="med" w="med" type="stealth"/>
            </a:ln>
            <a:effectLst>
              <a:outerShdw blurRad="40000" rotWithShape="0" dir="5400000" dist="20000">
                <a:srgbClr val="000000">
                  <a:alpha val="37650"/>
                </a:srgbClr>
              </a:outerShdw>
            </a:effectLst>
          </p:spPr>
        </p:cxnSp>
        <p:sp>
          <p:nvSpPr>
            <p:cNvPr id="96" name="Google Shape;96;p17"/>
            <p:cNvSpPr/>
            <p:nvPr/>
          </p:nvSpPr>
          <p:spPr>
            <a:xfrm>
              <a:off x="7675650" y="2268600"/>
              <a:ext cx="1092900" cy="606300"/>
            </a:xfrm>
            <a:prstGeom prst="rect">
              <a:avLst/>
            </a:prstGeom>
            <a:solidFill>
              <a:srgbClr val="9BBB59"/>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 sz="1200">
                  <a:solidFill>
                    <a:srgbClr val="FFFFFF"/>
                  </a:solidFill>
                </a:rPr>
                <a:t>Energy Market Monetization</a:t>
              </a:r>
              <a:endParaRPr sz="1200"/>
            </a:p>
          </p:txBody>
        </p:sp>
        <p:sp>
          <p:nvSpPr>
            <p:cNvPr id="97" name="Google Shape;97;p17"/>
            <p:cNvSpPr txBox="1"/>
            <p:nvPr/>
          </p:nvSpPr>
          <p:spPr>
            <a:xfrm>
              <a:off x="7247550" y="1684488"/>
              <a:ext cx="1557600" cy="41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rPr>
                <a:t>Possible Outputs</a:t>
              </a:r>
              <a:br>
                <a:rPr lang="en">
                  <a:solidFill>
                    <a:srgbClr val="FFFFFF"/>
                  </a:solidFill>
                </a:rPr>
              </a:br>
              <a:r>
                <a:rPr lang="en">
                  <a:solidFill>
                    <a:srgbClr val="FFFFFF"/>
                  </a:solidFill>
                </a:rPr>
                <a:t>Code Blocks</a:t>
              </a:r>
              <a:endParaRPr sz="1300">
                <a:solidFill>
                  <a:srgbClr val="FFFFFF"/>
                </a:solidFill>
                <a:latin typeface="Helvetica Neue"/>
                <a:ea typeface="Helvetica Neue"/>
                <a:cs typeface="Helvetica Neue"/>
                <a:sym typeface="Helvetica Neue"/>
              </a:endParaRPr>
            </a:p>
          </p:txBody>
        </p:sp>
        <p:sp>
          <p:nvSpPr>
            <p:cNvPr id="98" name="Google Shape;98;p17"/>
            <p:cNvSpPr/>
            <p:nvPr/>
          </p:nvSpPr>
          <p:spPr>
            <a:xfrm>
              <a:off x="7675650" y="3207925"/>
              <a:ext cx="1092900" cy="544800"/>
            </a:xfrm>
            <a:prstGeom prst="rect">
              <a:avLst/>
            </a:prstGeom>
            <a:solidFill>
              <a:srgbClr val="9BBB59"/>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 sz="1300">
                  <a:solidFill>
                    <a:srgbClr val="FFFFFF"/>
                  </a:solidFill>
                </a:rPr>
                <a:t>Decision Making</a:t>
              </a:r>
              <a:endParaRPr sz="1300"/>
            </a:p>
          </p:txBody>
        </p:sp>
        <p:cxnSp>
          <p:nvCxnSpPr>
            <p:cNvPr id="99" name="Google Shape;99;p17"/>
            <p:cNvCxnSpPr/>
            <p:nvPr/>
          </p:nvCxnSpPr>
          <p:spPr>
            <a:xfrm>
              <a:off x="923925" y="2792000"/>
              <a:ext cx="708600" cy="1200"/>
            </a:xfrm>
            <a:prstGeom prst="straightConnector1">
              <a:avLst/>
            </a:prstGeom>
            <a:noFill/>
            <a:ln cap="flat" cmpd="sng" w="25400">
              <a:solidFill>
                <a:srgbClr val="4F81BD"/>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00" name="Google Shape;100;p17"/>
            <p:cNvCxnSpPr/>
            <p:nvPr/>
          </p:nvCxnSpPr>
          <p:spPr>
            <a:xfrm rot="10800000">
              <a:off x="7192650" y="2616620"/>
              <a:ext cx="483000" cy="0"/>
            </a:xfrm>
            <a:prstGeom prst="straightConnector1">
              <a:avLst/>
            </a:prstGeom>
            <a:noFill/>
            <a:ln cap="flat" cmpd="sng" w="25400">
              <a:solidFill>
                <a:srgbClr val="4F81BD"/>
              </a:solidFill>
              <a:prstDash val="solid"/>
              <a:round/>
              <a:headEnd len="med" w="med" type="stealth"/>
              <a:tailEnd len="med" w="med" type="stealth"/>
            </a:ln>
            <a:effectLst>
              <a:outerShdw blurRad="40000" rotWithShape="0" dir="5400000" dist="20000">
                <a:srgbClr val="000000">
                  <a:alpha val="37650"/>
                </a:srgbClr>
              </a:outerShdw>
            </a:effectLst>
          </p:spPr>
        </p:cxnSp>
        <p:cxnSp>
          <p:nvCxnSpPr>
            <p:cNvPr id="101" name="Google Shape;101;p17"/>
            <p:cNvCxnSpPr/>
            <p:nvPr/>
          </p:nvCxnSpPr>
          <p:spPr>
            <a:xfrm rot="10800000">
              <a:off x="7247549" y="2788111"/>
              <a:ext cx="373200" cy="525300"/>
            </a:xfrm>
            <a:prstGeom prst="straightConnector1">
              <a:avLst/>
            </a:prstGeom>
            <a:noFill/>
            <a:ln cap="flat" cmpd="sng" w="25400">
              <a:solidFill>
                <a:srgbClr val="4F81BD"/>
              </a:solidFill>
              <a:prstDash val="solid"/>
              <a:round/>
              <a:headEnd len="med" w="med" type="stealth"/>
              <a:tailEnd len="med" w="med" type="stealth"/>
            </a:ln>
            <a:effectLst>
              <a:outerShdw blurRad="40000" rotWithShape="0" dir="5400000" dist="20000">
                <a:srgbClr val="000000">
                  <a:alpha val="37650"/>
                </a:srgbClr>
              </a:outerShdw>
            </a:effectLst>
          </p:spPr>
        </p:cxnSp>
      </p:grpSp>
      <p:pic>
        <p:nvPicPr>
          <p:cNvPr id="102" name="Google Shape;102;p17"/>
          <p:cNvPicPr preferRelativeResize="0"/>
          <p:nvPr/>
        </p:nvPicPr>
        <p:blipFill>
          <a:blip r:embed="rId3">
            <a:alphaModFix/>
          </a:blip>
          <a:stretch>
            <a:fillRect/>
          </a:stretch>
        </p:blipFill>
        <p:spPr>
          <a:xfrm>
            <a:off x="10754300" y="367025"/>
            <a:ext cx="948654" cy="1351825"/>
          </a:xfrm>
          <a:prstGeom prst="rect">
            <a:avLst/>
          </a:prstGeom>
          <a:noFill/>
          <a:ln>
            <a:noFill/>
          </a:ln>
        </p:spPr>
      </p:pic>
      <p:cxnSp>
        <p:nvCxnSpPr>
          <p:cNvPr id="103" name="Google Shape;103;p17"/>
          <p:cNvCxnSpPr/>
          <p:nvPr/>
        </p:nvCxnSpPr>
        <p:spPr>
          <a:xfrm rot="10800000">
            <a:off x="6982500" y="2996250"/>
            <a:ext cx="310800" cy="1152300"/>
          </a:xfrm>
          <a:prstGeom prst="straightConnector1">
            <a:avLst/>
          </a:prstGeom>
          <a:noFill/>
          <a:ln cap="flat" cmpd="sng" w="25400">
            <a:solidFill>
              <a:srgbClr val="4F81BD"/>
            </a:solidFill>
            <a:prstDash val="solid"/>
            <a:round/>
            <a:headEnd len="med" w="med" type="stealth"/>
            <a:tailEnd len="med" w="med" type="stealth"/>
          </a:ln>
          <a:effectLst>
            <a:outerShdw blurRad="40000" rotWithShape="0" dir="5400000" dist="20000">
              <a:srgbClr val="000000">
                <a:alpha val="37650"/>
              </a:srgbClr>
            </a:outerShdw>
          </a:effectLst>
        </p:spPr>
      </p:cxnSp>
      <p:sp>
        <p:nvSpPr>
          <p:cNvPr id="104" name="Google Shape;104;p17"/>
          <p:cNvSpPr/>
          <p:nvPr/>
        </p:nvSpPr>
        <p:spPr>
          <a:xfrm>
            <a:off x="7428275" y="3978138"/>
            <a:ext cx="1092900" cy="606300"/>
          </a:xfrm>
          <a:prstGeom prst="rect">
            <a:avLst/>
          </a:prstGeom>
          <a:solidFill>
            <a:srgbClr val="9BBB59"/>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 sz="1200">
                <a:solidFill>
                  <a:srgbClr val="FFFFFF"/>
                </a:solidFill>
              </a:rPr>
              <a:t>Price Prediction</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445025"/>
            <a:ext cx="23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pic>
        <p:nvPicPr>
          <p:cNvPr id="110" name="Google Shape;110;p18"/>
          <p:cNvPicPr preferRelativeResize="0"/>
          <p:nvPr/>
        </p:nvPicPr>
        <p:blipFill>
          <a:blip r:embed="rId3">
            <a:alphaModFix/>
          </a:blip>
          <a:stretch>
            <a:fillRect/>
          </a:stretch>
        </p:blipFill>
        <p:spPr>
          <a:xfrm>
            <a:off x="3507950" y="1112775"/>
            <a:ext cx="2412450" cy="3838984"/>
          </a:xfrm>
          <a:prstGeom prst="rect">
            <a:avLst/>
          </a:prstGeom>
          <a:noFill/>
          <a:ln>
            <a:noFill/>
          </a:ln>
        </p:spPr>
      </p:pic>
      <p:pic>
        <p:nvPicPr>
          <p:cNvPr id="111" name="Google Shape;111;p18"/>
          <p:cNvPicPr preferRelativeResize="0"/>
          <p:nvPr/>
        </p:nvPicPr>
        <p:blipFill>
          <a:blip r:embed="rId4">
            <a:alphaModFix/>
          </a:blip>
          <a:stretch>
            <a:fillRect/>
          </a:stretch>
        </p:blipFill>
        <p:spPr>
          <a:xfrm>
            <a:off x="6515900" y="224100"/>
            <a:ext cx="2207774" cy="4695296"/>
          </a:xfrm>
          <a:prstGeom prst="rect">
            <a:avLst/>
          </a:prstGeom>
          <a:noFill/>
          <a:ln>
            <a:noFill/>
          </a:ln>
        </p:spPr>
      </p:pic>
      <p:pic>
        <p:nvPicPr>
          <p:cNvPr id="112" name="Google Shape;112;p18"/>
          <p:cNvPicPr preferRelativeResize="0"/>
          <p:nvPr/>
        </p:nvPicPr>
        <p:blipFill>
          <a:blip r:embed="rId5">
            <a:alphaModFix/>
          </a:blip>
          <a:stretch>
            <a:fillRect/>
          </a:stretch>
        </p:blipFill>
        <p:spPr>
          <a:xfrm>
            <a:off x="439669" y="1112775"/>
            <a:ext cx="2412459"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idx="1" type="body"/>
          </p:nvPr>
        </p:nvSpPr>
        <p:spPr>
          <a:xfrm>
            <a:off x="311700" y="5361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Frequency Regulation</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Arial"/>
                <a:ea typeface="Arial"/>
                <a:cs typeface="Arial"/>
                <a:sym typeface="Arial"/>
              </a:rPr>
              <a:t>Linear Regression</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p:txBody>
      </p:sp>
      <p:sp>
        <p:nvSpPr>
          <p:cNvPr id="118" name="Google Shape;118;p19"/>
          <p:cNvSpPr txBox="1"/>
          <p:nvPr/>
        </p:nvSpPr>
        <p:spPr>
          <a:xfrm>
            <a:off x="2491925" y="2935350"/>
            <a:ext cx="51081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19" name="Google Shape;119;p19"/>
          <p:cNvSpPr txBox="1"/>
          <p:nvPr/>
        </p:nvSpPr>
        <p:spPr>
          <a:xfrm>
            <a:off x="311700" y="1729600"/>
            <a:ext cx="8520600" cy="325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Linear regression represents the linear relationship between:</a:t>
            </a:r>
            <a:endParaRPr sz="1800">
              <a:solidFill>
                <a:srgbClr val="FFFFFF"/>
              </a:solidFill>
            </a:endParaRPr>
          </a:p>
          <a:p>
            <a:pPr indent="-342900" lvl="0" marL="457200" rtl="0" algn="l">
              <a:lnSpc>
                <a:spcPct val="115000"/>
              </a:lnSpc>
              <a:spcBef>
                <a:spcPts val="1100"/>
              </a:spcBef>
              <a:spcAft>
                <a:spcPts val="0"/>
              </a:spcAft>
              <a:buClr>
                <a:srgbClr val="FFFFFF"/>
              </a:buClr>
              <a:buSzPts val="1800"/>
              <a:buChar char="●"/>
            </a:pPr>
            <a:r>
              <a:rPr lang="en" sz="1800">
                <a:solidFill>
                  <a:srgbClr val="FFFFFF"/>
                </a:solidFill>
              </a:rPr>
              <a:t>Independent features:</a:t>
            </a:r>
            <a:endParaRPr sz="1800">
              <a:solidFill>
                <a:srgbClr val="FFFFFF"/>
              </a:solidFill>
            </a:endParaRPr>
          </a:p>
          <a:p>
            <a:pPr indent="-342900" lvl="1" marL="1371600" rtl="0" algn="l">
              <a:lnSpc>
                <a:spcPct val="115000"/>
              </a:lnSpc>
              <a:spcBef>
                <a:spcPts val="0"/>
              </a:spcBef>
              <a:spcAft>
                <a:spcPts val="0"/>
              </a:spcAft>
              <a:buClr>
                <a:srgbClr val="FFFFFF"/>
              </a:buClr>
              <a:buSzPts val="1800"/>
              <a:buChar char="○"/>
            </a:pPr>
            <a:r>
              <a:rPr lang="en" sz="1800">
                <a:solidFill>
                  <a:srgbClr val="FFFFFF"/>
                </a:solidFill>
              </a:rPr>
              <a:t>power readings from 15 wind farms</a:t>
            </a:r>
            <a:endParaRPr sz="1800">
              <a:solidFill>
                <a:srgbClr val="FFFFFF"/>
              </a:solidFill>
            </a:endParaRPr>
          </a:p>
          <a:p>
            <a:pPr indent="-342900" lvl="1" marL="1371600" rtl="0" algn="l">
              <a:lnSpc>
                <a:spcPct val="115000"/>
              </a:lnSpc>
              <a:spcBef>
                <a:spcPts val="0"/>
              </a:spcBef>
              <a:spcAft>
                <a:spcPts val="0"/>
              </a:spcAft>
              <a:buClr>
                <a:srgbClr val="FFFFFF"/>
              </a:buClr>
              <a:buSzPts val="1800"/>
              <a:buChar char="○"/>
            </a:pPr>
            <a:r>
              <a:rPr lang="en" sz="1800">
                <a:solidFill>
                  <a:srgbClr val="FFFFFF"/>
                </a:solidFill>
              </a:rPr>
              <a:t>5-min grid frequency (average, median, range, and sum)</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 sz="1800">
                <a:solidFill>
                  <a:srgbClr val="FFFFFF"/>
                </a:solidFill>
              </a:rPr>
              <a:t>Dependent variable:</a:t>
            </a:r>
            <a:endParaRPr sz="1800">
              <a:solidFill>
                <a:srgbClr val="FFFFFF"/>
              </a:solidFill>
            </a:endParaRPr>
          </a:p>
          <a:p>
            <a:pPr indent="-342900" lvl="1" marL="1371600" rtl="0" algn="l">
              <a:lnSpc>
                <a:spcPct val="115000"/>
              </a:lnSpc>
              <a:spcBef>
                <a:spcPts val="0"/>
              </a:spcBef>
              <a:spcAft>
                <a:spcPts val="0"/>
              </a:spcAft>
              <a:buClr>
                <a:srgbClr val="FFFFFF"/>
              </a:buClr>
              <a:buSzPts val="1800"/>
              <a:buChar char="○"/>
            </a:pPr>
            <a:r>
              <a:rPr lang="en" sz="1800">
                <a:solidFill>
                  <a:srgbClr val="FFFFFF"/>
                </a:solidFill>
              </a:rPr>
              <a:t>regulation throughput ratio</a:t>
            </a:r>
            <a:endParaRPr sz="18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0"/>
          <p:cNvSpPr txBox="1"/>
          <p:nvPr>
            <p:ph idx="1" type="body"/>
          </p:nvPr>
        </p:nvSpPr>
        <p:spPr>
          <a:xfrm>
            <a:off x="311700" y="536150"/>
            <a:ext cx="8520600" cy="97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Frequency Regulation</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Arial"/>
                <a:ea typeface="Arial"/>
                <a:cs typeface="Arial"/>
                <a:sym typeface="Arial"/>
              </a:rPr>
              <a:t>Linear Regression</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24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p:txBody>
      </p:sp>
      <p:sp>
        <p:nvSpPr>
          <p:cNvPr id="125" name="Google Shape;125;p20"/>
          <p:cNvSpPr txBox="1"/>
          <p:nvPr/>
        </p:nvSpPr>
        <p:spPr>
          <a:xfrm>
            <a:off x="2491925" y="2935350"/>
            <a:ext cx="51081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26" name="Google Shape;126;p20"/>
          <p:cNvSpPr txBox="1"/>
          <p:nvPr/>
        </p:nvSpPr>
        <p:spPr>
          <a:xfrm>
            <a:off x="688275" y="1982825"/>
            <a:ext cx="7578900" cy="30000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1100"/>
              </a:spcAft>
              <a:buNone/>
            </a:pPr>
            <a:r>
              <a:t/>
            </a:r>
            <a:endParaRPr sz="1800">
              <a:solidFill>
                <a:srgbClr val="FFFFFF"/>
              </a:solidFill>
            </a:endParaRPr>
          </a:p>
        </p:txBody>
      </p:sp>
      <p:pic>
        <p:nvPicPr>
          <p:cNvPr id="127" name="Google Shape;127;p20"/>
          <p:cNvPicPr preferRelativeResize="0"/>
          <p:nvPr/>
        </p:nvPicPr>
        <p:blipFill>
          <a:blip r:embed="rId3">
            <a:alphaModFix/>
          </a:blip>
          <a:stretch>
            <a:fillRect/>
          </a:stretch>
        </p:blipFill>
        <p:spPr>
          <a:xfrm>
            <a:off x="4806875" y="322650"/>
            <a:ext cx="3606500" cy="2263476"/>
          </a:xfrm>
          <a:prstGeom prst="rect">
            <a:avLst/>
          </a:prstGeom>
          <a:noFill/>
          <a:ln>
            <a:noFill/>
          </a:ln>
        </p:spPr>
      </p:pic>
      <p:pic>
        <p:nvPicPr>
          <p:cNvPr id="128" name="Google Shape;128;p20"/>
          <p:cNvPicPr preferRelativeResize="0"/>
          <p:nvPr/>
        </p:nvPicPr>
        <p:blipFill>
          <a:blip r:embed="rId4">
            <a:alphaModFix/>
          </a:blip>
          <a:stretch>
            <a:fillRect/>
          </a:stretch>
        </p:blipFill>
        <p:spPr>
          <a:xfrm>
            <a:off x="4806875" y="2774050"/>
            <a:ext cx="3606500" cy="2281025"/>
          </a:xfrm>
          <a:prstGeom prst="rect">
            <a:avLst/>
          </a:prstGeom>
          <a:noFill/>
          <a:ln>
            <a:noFill/>
          </a:ln>
        </p:spPr>
      </p:pic>
      <p:sp>
        <p:nvSpPr>
          <p:cNvPr id="129" name="Google Shape;129;p20"/>
          <p:cNvSpPr txBox="1"/>
          <p:nvPr/>
        </p:nvSpPr>
        <p:spPr>
          <a:xfrm>
            <a:off x="881100" y="2101625"/>
            <a:ext cx="2993400" cy="172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The MSE: </a:t>
            </a:r>
            <a:endParaRPr sz="1800">
              <a:solidFill>
                <a:srgbClr val="FFFFFF"/>
              </a:solidFill>
            </a:endParaRPr>
          </a:p>
          <a:p>
            <a:pPr indent="-342900" lvl="0" marL="457200" rtl="0" algn="l">
              <a:lnSpc>
                <a:spcPct val="115000"/>
              </a:lnSpc>
              <a:spcBef>
                <a:spcPts val="1100"/>
              </a:spcBef>
              <a:spcAft>
                <a:spcPts val="0"/>
              </a:spcAft>
              <a:buClr>
                <a:srgbClr val="FFFFFF"/>
              </a:buClr>
              <a:buSzPts val="1800"/>
              <a:buChar char="●"/>
            </a:pPr>
            <a:r>
              <a:rPr lang="en" sz="1800">
                <a:solidFill>
                  <a:srgbClr val="FFFFFF"/>
                </a:solidFill>
              </a:rPr>
              <a:t>Training: 0.0449 </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 sz="1800">
                <a:solidFill>
                  <a:srgbClr val="FFFFFF"/>
                </a:solidFill>
              </a:rPr>
              <a:t>Test: 0.0665</a:t>
            </a:r>
            <a:endParaRPr>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idx="1" type="body"/>
          </p:nvPr>
        </p:nvSpPr>
        <p:spPr>
          <a:xfrm>
            <a:off x="311700" y="536150"/>
            <a:ext cx="8520600" cy="373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chemeClr val="dk1"/>
                </a:solidFill>
                <a:latin typeface="Arial"/>
                <a:ea typeface="Arial"/>
                <a:cs typeface="Arial"/>
                <a:sym typeface="Arial"/>
              </a:rPr>
              <a:t>Frequency Regulation</a:t>
            </a:r>
            <a:endParaRPr b="1" sz="30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b="1" lang="en" sz="2400">
                <a:solidFill>
                  <a:schemeClr val="dk1"/>
                </a:solidFill>
                <a:latin typeface="Arial"/>
                <a:ea typeface="Arial"/>
                <a:cs typeface="Arial"/>
                <a:sym typeface="Arial"/>
              </a:rPr>
              <a:t>LSTM</a:t>
            </a:r>
            <a:endParaRPr b="1" sz="2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0" lvl="0" marL="0" rtl="0" algn="just">
              <a:lnSpc>
                <a:spcPct val="138000"/>
              </a:lnSpc>
              <a:spcBef>
                <a:spcPts val="0"/>
              </a:spcBef>
              <a:spcAft>
                <a:spcPts val="0"/>
              </a:spcAft>
              <a:buNone/>
            </a:pPr>
            <a:r>
              <a:rPr lang="en">
                <a:solidFill>
                  <a:srgbClr val="FFFFFF"/>
                </a:solidFill>
                <a:latin typeface="Arial"/>
                <a:ea typeface="Arial"/>
                <a:cs typeface="Arial"/>
                <a:sym typeface="Arial"/>
              </a:rPr>
              <a:t>Long short-term memory (LSTM) model is used to predict throughput ratio. LSTM is a powerful artificial recurrent neural network (RNN) architecture in deep learning. Thanks to gate structures, LSTM has an outstanding performance in long time series prediction, which will avoid gradient explosion and vanish. </a:t>
            </a:r>
            <a:endParaRPr>
              <a:solidFill>
                <a:srgbClr val="FFFFFF"/>
              </a:solidFill>
              <a:latin typeface="Arial"/>
              <a:ea typeface="Arial"/>
              <a:cs typeface="Arial"/>
              <a:sym typeface="Arial"/>
            </a:endParaRPr>
          </a:p>
          <a:p>
            <a:pPr indent="0" lvl="0" marL="0" rtl="0" algn="just">
              <a:lnSpc>
                <a:spcPct val="115000"/>
              </a:lnSpc>
              <a:spcBef>
                <a:spcPts val="1100"/>
              </a:spcBef>
              <a:spcAft>
                <a:spcPts val="0"/>
              </a:spcAft>
              <a:buNone/>
            </a:pPr>
            <a:r>
              <a:rPr lang="en">
                <a:solidFill>
                  <a:srgbClr val="FFFFFF"/>
                </a:solidFill>
                <a:latin typeface="Arial"/>
                <a:ea typeface="Arial"/>
                <a:cs typeface="Arial"/>
                <a:sym typeface="Arial"/>
              </a:rPr>
              <a:t>In the project, LSTM with 4 units and sigmoid function is built with Keras (Tensorflow backend). The model is trained over 20 epochs with an Adam optimizer. </a:t>
            </a:r>
            <a:endParaRPr>
              <a:solidFill>
                <a:schemeClr val="dk1"/>
              </a:solidFill>
              <a:latin typeface="Arial"/>
              <a:ea typeface="Arial"/>
              <a:cs typeface="Arial"/>
              <a:sym typeface="Arial"/>
            </a:endParaRPr>
          </a:p>
          <a:p>
            <a:pPr indent="0" lvl="0" marL="0" rtl="0" algn="l">
              <a:lnSpc>
                <a:spcPct val="100000"/>
              </a:lnSpc>
              <a:spcBef>
                <a:spcPts val="1100"/>
              </a:spcBef>
              <a:spcAft>
                <a:spcPts val="0"/>
              </a:spcAft>
              <a:buNone/>
            </a:pPr>
            <a:r>
              <a:t/>
            </a:r>
            <a:endParaRPr sz="3000">
              <a:solidFill>
                <a:schemeClr val="dk1"/>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